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1" r:id="rId12"/>
    <p:sldId id="266" r:id="rId13"/>
    <p:sldId id="267" r:id="rId14"/>
    <p:sldId id="268" r:id="rId15"/>
  </p:sldIdLst>
  <p:sldSz cx="14630400" cy="8229600"/>
  <p:notesSz cx="8229600" cy="146304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Inter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0236731bbd0bb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5050"/>
    <a:srgbClr val="78B832"/>
    <a:srgbClr val="FF0066"/>
    <a:srgbClr val="E60000"/>
    <a:srgbClr val="83C937"/>
    <a:srgbClr val="FF3300"/>
    <a:srgbClr val="F88888"/>
    <a:srgbClr val="FAB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074" autoAdjust="0"/>
    <p:restoredTop sz="76182" autoAdjust="0"/>
  </p:normalViewPr>
  <p:slideViewPr>
    <p:cSldViewPr snapToGrid="0" snapToObjects="1">
      <p:cViewPr>
        <p:scale>
          <a:sx n="70" d="100"/>
          <a:sy n="70" d="100"/>
        </p:scale>
        <p:origin x="606" y="-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5-28T00:40:58.345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395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234107" y="436364"/>
            <a:ext cx="4162068" cy="520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5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Hispanic Free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750594" y="1194435"/>
            <a:ext cx="5129213" cy="520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5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Planes de Retiro para crear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4887310" y="1952506"/>
            <a:ext cx="4992497" cy="520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050"/>
              </a:lnSpc>
              <a:buNone/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una Renta Vitalicia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940" y="2710577"/>
            <a:ext cx="6060400" cy="50825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4164962"/>
            <a:ext cx="1571268" cy="15712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60" y="4349606"/>
            <a:ext cx="3327898" cy="13866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3368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Ventajas Exclusivas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1870115" y="2598301"/>
            <a:ext cx="316253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Protección de Vivienda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3106460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Suplemento que protege su casa, para que la hipoteca quede pagada ante cualquier eventualidad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362" y="3683198"/>
            <a:ext cx="318968" cy="39862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97628" y="2598301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Educación Asegurada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9597628" y="3106460"/>
            <a:ext cx="423898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Complemente los ahorros para pagar la universidad de sus hijos mientras construye su renta vitalicia.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6713" y="3683198"/>
            <a:ext cx="318968" cy="39862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97628" y="5080273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Banco Infinito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9597627" y="5559028"/>
            <a:ext cx="4496745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Acceso a financiamiento con intereses bajos, sin buró de crédito y aprobación inmediata, apalancado en su plan de retiro.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6713" y="5345549"/>
            <a:ext cx="318968" cy="398621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055614" y="505086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Protección Legal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8"/>
          <p:cNvSpPr/>
          <p:nvPr/>
        </p:nvSpPr>
        <p:spPr>
          <a:xfrm>
            <a:off x="793790" y="5559028"/>
            <a:ext cx="4238863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Su dinero es totalmente inembargable e inimputable en caso de demandas judiciales y conflictos legales</a:t>
            </a: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7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2653" y="2431256"/>
            <a:ext cx="4564975" cy="4564975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4362" y="5345549"/>
            <a:ext cx="318968" cy="3986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87103" y="916713"/>
            <a:ext cx="10031105" cy="52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400"/>
              </a:lnSpc>
            </a:pPr>
            <a:r>
              <a:rPr lang="en-US" sz="4000" b="1" dirty="0" err="1">
                <a:solidFill>
                  <a:srgbClr val="000000"/>
                </a:solidFill>
                <a:latin typeface="Arial" panose="020B0604020202020204" pitchFamily="34" charset="0"/>
                <a:ea typeface="Arimo Bold" pitchFamily="34" charset="-122"/>
                <a:cs typeface="Arial" panose="020B0604020202020204" pitchFamily="34" charset="0"/>
              </a:rPr>
              <a:t>Comparación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ea typeface="Arimo Bold" pitchFamily="34" charset="-122"/>
                <a:cs typeface="Arial" panose="020B0604020202020204" pitchFamily="34" charset="0"/>
              </a:rPr>
              <a:t> de IUL vs 401(k) / Roth IRA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8217146"/>
              </p:ext>
            </p:extLst>
          </p:nvPr>
        </p:nvGraphicFramePr>
        <p:xfrm>
          <a:off x="1009935" y="1815147"/>
          <a:ext cx="12078268" cy="5727687"/>
        </p:xfrm>
        <a:graphic>
          <a:graphicData uri="http://schemas.openxmlformats.org/drawingml/2006/table">
            <a:tbl>
              <a:tblPr firstRow="1" firstCol="1" bandRow="1"/>
              <a:tblGrid>
                <a:gridCol w="2882875">
                  <a:extLst>
                    <a:ext uri="{9D8B030D-6E8A-4147-A177-3AD203B41FA5}">
                      <a16:colId xmlns:a16="http://schemas.microsoft.com/office/drawing/2014/main" val="3971950838"/>
                    </a:ext>
                  </a:extLst>
                </a:gridCol>
                <a:gridCol w="3069620">
                  <a:extLst>
                    <a:ext uri="{9D8B030D-6E8A-4147-A177-3AD203B41FA5}">
                      <a16:colId xmlns:a16="http://schemas.microsoft.com/office/drawing/2014/main" val="3416739375"/>
                    </a:ext>
                  </a:extLst>
                </a:gridCol>
                <a:gridCol w="3069620">
                  <a:extLst>
                    <a:ext uri="{9D8B030D-6E8A-4147-A177-3AD203B41FA5}">
                      <a16:colId xmlns:a16="http://schemas.microsoft.com/office/drawing/2014/main" val="2188720932"/>
                    </a:ext>
                  </a:extLst>
                </a:gridCol>
                <a:gridCol w="3056153">
                  <a:extLst>
                    <a:ext uri="{9D8B030D-6E8A-4147-A177-3AD203B41FA5}">
                      <a16:colId xmlns:a16="http://schemas.microsoft.com/office/drawing/2014/main" val="1061597994"/>
                    </a:ext>
                  </a:extLst>
                </a:gridCol>
              </a:tblGrid>
              <a:tr h="2475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Categoría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IUL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401(k)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Roth IRA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007628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Objetivo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principal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Acumulación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capital y retiro con renta vitalicia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Ahorro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 retiro con beneficios fiscales diferidos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Ahorro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para retiro con retiros libres de impuestos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810910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Crecimiento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del capital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Indexado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 mercados, sin riesgo directo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Depende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 mercado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Depende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del mercado 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2452901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Protección</a:t>
                      </a:r>
                      <a:r>
                        <a:rPr lang="en-US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contra </a:t>
                      </a:r>
                      <a:r>
                        <a:rPr lang="en-US" sz="14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pérdidas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Sí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(protección de capital mediante un piso </a:t>
                      </a: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contractual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(el valor puede bajar según el mercado)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(el valor puede bajar según el mercado)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731563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Tributación al retiro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Libre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impuestos (mediante préstamos)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Imponible</a:t>
                      </a: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como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ingreso</a:t>
                      </a:r>
                      <a:r>
                        <a:rPr lang="en-U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ordinario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Libre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impuestos si se cumplen ciertos requisitos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982386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Acceso anticipado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Alta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flexibilidad sin penalización (vía préstamos)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Penalización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antes de los 59½ años, salvo excepciones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Penalización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antes de los 59½ años, salvo excepciones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952084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Aporte máximo anual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hay límite oficial, según el diseño de la póliza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23,000 (2025), +$7,500 si es mayor de 50 años (catch-up)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$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7,000 (2025), +$1,000 si es mayor de 50 años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53717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Deducción fiscal al aportar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(el dinero entra después de impuestos)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Sí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(en aportes tradicionales, reduce ingreso imponible)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712918"/>
                  </a:ext>
                </a:extLst>
              </a:tr>
              <a:tr h="698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Liquidez en vida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Alta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acceso al capital acumulado en cualquier momento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Limitada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solo para retiro o bajo ciertas condiciones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Limitada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sólo para retiro o excepciones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4772748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Incluye beneficio por </a:t>
                      </a:r>
                      <a:r>
                        <a:rPr lang="es-CL" sz="1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fallecimiento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Sí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pago de suma asegurada libre de impuestos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3853160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Riesgo de mercado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Bajo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crecimiento indexado con piso de protección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Alto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directamente ligado al comportamiento del mercado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Alto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directamente ligado al comportamiento del mercado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8537530"/>
                  </a:ext>
                </a:extLst>
              </a:tr>
              <a:tr h="4731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 sobre el dinero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8D2F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Total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control , sin restricciones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F5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Limitado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por reglas del plan y el empleador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Control </a:t>
                      </a:r>
                      <a:r>
                        <a:rPr lang="es-CL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individual, pero con límites y penalizaciones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10925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3298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01310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3642" y="2455902"/>
            <a:ext cx="6215530" cy="528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Cómo Funciona Hispanic Free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42" y="3225879"/>
            <a:ext cx="805220" cy="96631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610439" y="3386852"/>
            <a:ext cx="2476857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Evaluación Personalizada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610439" y="3747492"/>
            <a:ext cx="12456319" cy="257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Análisis completo de su situación financiera actual y objetivos futuros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42" y="4192191"/>
            <a:ext cx="805220" cy="96631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610439" y="4353163"/>
            <a:ext cx="2471618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Configuración de un Plan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610439" y="4713803"/>
            <a:ext cx="12456319" cy="257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Configuración de un plan de retiro adaptado específicamente a sus necesidades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642" y="5158502"/>
            <a:ext cx="805220" cy="96631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610439" y="5319474"/>
            <a:ext cx="2113836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Contratación del Plan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610439" y="5680115"/>
            <a:ext cx="12456319" cy="257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Contratación del plan de retiro con la empresa prestadora del servicio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642" y="6124813"/>
            <a:ext cx="805220" cy="966311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610439" y="6285786"/>
            <a:ext cx="2434233" cy="2640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Crecimiento y Monitoreo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610439" y="6646426"/>
            <a:ext cx="12456319" cy="257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Seguimiento constante y ajustes para maximizar beneficios a largo plazo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9"/>
          <p:cNvSpPr/>
          <p:nvPr/>
        </p:nvSpPr>
        <p:spPr>
          <a:xfrm>
            <a:off x="563642" y="7272218"/>
            <a:ext cx="13503116" cy="515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Con los planes de retiro de Hispanic Free, al llegar la edad de </a:t>
            </a:r>
            <a:r>
              <a:rPr lang="en-US" sz="1600" dirty="0" err="1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jubilación</a:t>
            </a:r>
            <a:r>
              <a:rPr lang="en-US" sz="1600" dirty="0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, </a:t>
            </a:r>
            <a:r>
              <a:rPr lang="en-US" sz="1600" dirty="0" err="1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habrá</a:t>
            </a:r>
            <a:r>
              <a:rPr lang="en-US" sz="1600" dirty="0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acumulado un patrimonio que le permitirá disfrutar de una renta vitalicia, que le dé un ingreso digno y una vida plena en sus años dorados, libre de deudas y con un gran patrimonio.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7240" y="620316"/>
            <a:ext cx="9539173" cy="738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800"/>
              </a:lnSpc>
              <a:buNone/>
            </a:pPr>
            <a:r>
              <a:rPr lang="en-US" sz="4400" b="1" dirty="0" err="1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Otros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Servicios</a:t>
            </a:r>
            <a:r>
              <a:rPr lang="en-US" sz="4400" b="1" dirty="0" smtClean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de Hispanic Free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87241" y="1898333"/>
            <a:ext cx="3940612" cy="17990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Hispanic Free, en asociación con Experior, ofrece una serie de servicios financieros complemetarios para personas, pequeñas y medianas empresas: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87241" y="3899773"/>
            <a:ext cx="3940612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Seguros de Vida y Salud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87241" y="4338280"/>
            <a:ext cx="3940612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Inversiones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87241" y="4776788"/>
            <a:ext cx="3940612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Educación Financiera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87241" y="5215295"/>
            <a:ext cx="3940612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Planificación Patrimonial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87241" y="5653802"/>
            <a:ext cx="3940612" cy="3598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Eliminación de Deudas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87241" y="6092309"/>
            <a:ext cx="3940612" cy="719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800"/>
              </a:lnSpc>
              <a:buSzPct val="100000"/>
              <a:buChar char="•"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Estrategias para Disminuir el Pago de Impuestos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533" y="1948934"/>
            <a:ext cx="8327946" cy="54072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86514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¿Listo para Asegurar su Futuro?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2628543"/>
            <a:ext cx="3608070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60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100%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595705" y="366033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Garantía Legal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280190" y="4168497"/>
            <a:ext cx="36080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Todos nuestros planes están respaldados por garantías estatales y protección legal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0228421" y="2628543"/>
            <a:ext cx="3608189" cy="7484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850"/>
              </a:lnSpc>
              <a:buNone/>
            </a:pPr>
            <a:r>
              <a:rPr lang="en-US" sz="60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0%</a:t>
            </a:r>
            <a:endParaRPr lang="en-US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543937" y="3660338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Impuestos al Retirar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228421" y="4168497"/>
            <a:ext cx="360818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Retire su dinero libre de impuestos cuando lo necesite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812756" y="5597366"/>
            <a:ext cx="649116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¡Ahora depende de tí hacer tus sueños realidad!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7016621" y="6340326"/>
            <a:ext cx="6083437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Ejecutemos el próximo paso: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7859049" y="7082478"/>
            <a:ext cx="4398580" cy="4466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Su Análisis Financiero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439823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Planes de Retiro para la Comunidad Hispana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280190" y="3268504"/>
            <a:ext cx="7556421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En cualquier sistema de plan de retiro se supone que la persona empiece su vida laboral muy joven, y luego de aportar para su retiro un promedio de 40-45 años, puede retirarse entre los 65 y 70 años con una renta vitalicia, que le paga una mensualidad de por vida.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280190" y="4975265"/>
            <a:ext cx="7556421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El problema de gran parte de la población hispana en Estados Unidos para conseguir una buena renta vitalicia es que muchos llegan a este país a edad madura (entre 30 y 50 años o más), por lo que solo pueden aportar por unos años; y la mayoría no tienen trabajos corporativos donde existen buenos planes de retiro.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0672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93500" y="476964"/>
            <a:ext cx="7929801" cy="11384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El Desafío del Retiro para los Inmigrantes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093500" y="1875592"/>
            <a:ext cx="7929801" cy="11101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La mayoría de los hispanos que llegan a Estados Unidos en edad madura enfrentan un </a:t>
            </a:r>
            <a:r>
              <a:rPr lang="en-US" sz="1600" dirty="0" err="1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desafío</a:t>
            </a: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significativo</a:t>
            </a:r>
            <a:r>
              <a:rPr lang="en-US" sz="1600" dirty="0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: no </a:t>
            </a: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pueden acumular suficientes años de aportes para asegurar una renta vitalicia adecuada. Esta situación obliga a muchos a continuar trabajando más allá de la edad de jubilación, mientras su salud se los permita.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6288643" y="3180874"/>
            <a:ext cx="22860" cy="4572833"/>
          </a:xfrm>
          <a:prstGeom prst="roundRect">
            <a:avLst>
              <a:gd name="adj" fmla="val 318721"/>
            </a:avLst>
          </a:prstGeom>
          <a:solidFill>
            <a:srgbClr val="B2D4E5"/>
          </a:solidFill>
          <a:ln/>
        </p:spPr>
      </p:sp>
      <p:sp>
        <p:nvSpPr>
          <p:cNvPr id="6" name="Shape 3"/>
          <p:cNvSpPr/>
          <p:nvPr/>
        </p:nvSpPr>
        <p:spPr>
          <a:xfrm>
            <a:off x="6460927" y="3559731"/>
            <a:ext cx="520422" cy="22860"/>
          </a:xfrm>
          <a:prstGeom prst="roundRect">
            <a:avLst>
              <a:gd name="adj" fmla="val 318721"/>
            </a:avLst>
          </a:prstGeom>
          <a:solidFill>
            <a:srgbClr val="B2D4E5"/>
          </a:solidFill>
          <a:ln/>
        </p:spPr>
      </p:sp>
      <p:sp>
        <p:nvSpPr>
          <p:cNvPr id="7" name="Shape 4"/>
          <p:cNvSpPr/>
          <p:nvPr/>
        </p:nvSpPr>
        <p:spPr>
          <a:xfrm>
            <a:off x="6093500" y="3376017"/>
            <a:ext cx="390287" cy="390287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078" y="3400425"/>
            <a:ext cx="273129" cy="34147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156013" y="3354348"/>
            <a:ext cx="2996327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Llegada a los Estados Unidos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156013" y="3742968"/>
            <a:ext cx="6867287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Muchos hispanos llegan entre los 30 y 50 años de edad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6460927" y="4746308"/>
            <a:ext cx="520422" cy="22860"/>
          </a:xfrm>
          <a:prstGeom prst="roundRect">
            <a:avLst>
              <a:gd name="adj" fmla="val 318721"/>
            </a:avLst>
          </a:prstGeom>
          <a:solidFill>
            <a:srgbClr val="B2D4E5"/>
          </a:solidFill>
          <a:ln/>
        </p:spPr>
      </p:sp>
      <p:sp>
        <p:nvSpPr>
          <p:cNvPr id="12" name="Shape 8"/>
          <p:cNvSpPr/>
          <p:nvPr/>
        </p:nvSpPr>
        <p:spPr>
          <a:xfrm>
            <a:off x="6093500" y="4562594"/>
            <a:ext cx="390287" cy="390287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078" y="4587002"/>
            <a:ext cx="273129" cy="341471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156013" y="4540925"/>
            <a:ext cx="2587466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Años laborales limitados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156013" y="4929545"/>
            <a:ext cx="6867287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Tiempo insuficiente para acumular beneficios de retiro adecuados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6460927" y="5932884"/>
            <a:ext cx="520422" cy="22860"/>
          </a:xfrm>
          <a:prstGeom prst="roundRect">
            <a:avLst>
              <a:gd name="adj" fmla="val 318721"/>
            </a:avLst>
          </a:prstGeom>
          <a:solidFill>
            <a:srgbClr val="B2D4E5"/>
          </a:solidFill>
          <a:ln/>
        </p:spPr>
      </p:sp>
      <p:sp>
        <p:nvSpPr>
          <p:cNvPr id="17" name="Shape 12"/>
          <p:cNvSpPr/>
          <p:nvPr/>
        </p:nvSpPr>
        <p:spPr>
          <a:xfrm>
            <a:off x="6093500" y="5749171"/>
            <a:ext cx="390287" cy="390287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2078" y="5773579"/>
            <a:ext cx="273129" cy="341471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7156013" y="5727502"/>
            <a:ext cx="2415421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Trabajos sin beneficios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7156013" y="6116122"/>
            <a:ext cx="6867287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La mayoría no accede a empleos corporativos con buenos planes de retiro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5"/>
          <p:cNvSpPr/>
          <p:nvPr/>
        </p:nvSpPr>
        <p:spPr>
          <a:xfrm>
            <a:off x="6460927" y="7119461"/>
            <a:ext cx="520422" cy="22860"/>
          </a:xfrm>
          <a:prstGeom prst="roundRect">
            <a:avLst>
              <a:gd name="adj" fmla="val 318721"/>
            </a:avLst>
          </a:prstGeom>
          <a:solidFill>
            <a:srgbClr val="B2D4E5"/>
          </a:solidFill>
          <a:ln/>
        </p:spPr>
      </p:sp>
      <p:sp>
        <p:nvSpPr>
          <p:cNvPr id="22" name="Shape 16"/>
          <p:cNvSpPr/>
          <p:nvPr/>
        </p:nvSpPr>
        <p:spPr>
          <a:xfrm>
            <a:off x="6093500" y="6935748"/>
            <a:ext cx="390287" cy="390287"/>
          </a:xfrm>
          <a:prstGeom prst="roundRect">
            <a:avLst>
              <a:gd name="adj" fmla="val 18668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078" y="6960156"/>
            <a:ext cx="273129" cy="341471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7156013" y="6914078"/>
            <a:ext cx="2369225" cy="2845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Vida laboral extendida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18"/>
          <p:cNvSpPr/>
          <p:nvPr/>
        </p:nvSpPr>
        <p:spPr>
          <a:xfrm>
            <a:off x="7156013" y="7302698"/>
            <a:ext cx="6867287" cy="277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Necesidad de trabajar hasta edad avanzada, incluso hasta los ochentas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7557" y="536853"/>
            <a:ext cx="6854760" cy="6385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Evalúe Su Salud Financiera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167557" y="1686044"/>
            <a:ext cx="437793" cy="437793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160" y="1713309"/>
            <a:ext cx="306467" cy="38314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799898" y="1749146"/>
            <a:ext cx="7149346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¿En estos momentos tiene usted algún plan de retiro estructurado?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"/>
          <p:cNvSpPr/>
          <p:nvPr/>
        </p:nvSpPr>
        <p:spPr>
          <a:xfrm>
            <a:off x="6167557" y="2756059"/>
            <a:ext cx="437793" cy="437793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3160" y="2783324"/>
            <a:ext cx="306467" cy="38314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799898" y="2663427"/>
            <a:ext cx="7149346" cy="622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¿Tiene usted asegurada alguna renta vitalicia para sus años dorados cuando se retire?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5"/>
          <p:cNvSpPr/>
          <p:nvPr/>
        </p:nvSpPr>
        <p:spPr>
          <a:xfrm>
            <a:off x="6167557" y="3826073"/>
            <a:ext cx="437793" cy="437793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160" y="3853339"/>
            <a:ext cx="306467" cy="38314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6799898" y="3889175"/>
            <a:ext cx="7149346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¿Está ahorrando algún dinero en estos momentos, ya sea poco o mucho?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6167557" y="4896088"/>
            <a:ext cx="437793" cy="437793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3160" y="4923353"/>
            <a:ext cx="306467" cy="383143"/>
          </a:xfrm>
          <a:prstGeom prst="rect">
            <a:avLst/>
          </a:prstGeom>
        </p:spPr>
      </p:pic>
      <p:sp>
        <p:nvSpPr>
          <p:cNvPr id="15" name="Text 8"/>
          <p:cNvSpPr/>
          <p:nvPr/>
        </p:nvSpPr>
        <p:spPr>
          <a:xfrm>
            <a:off x="6799898" y="4803456"/>
            <a:ext cx="7149346" cy="622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¿Desea crear un patrimonio sólido para su familia y disfrutar de una renta vitalicia libre de deudas?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9"/>
          <p:cNvSpPr/>
          <p:nvPr/>
        </p:nvSpPr>
        <p:spPr>
          <a:xfrm>
            <a:off x="6167557" y="5966103"/>
            <a:ext cx="437793" cy="437793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1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3160" y="5993368"/>
            <a:ext cx="306467" cy="383143"/>
          </a:xfrm>
          <a:prstGeom prst="rect">
            <a:avLst/>
          </a:prstGeom>
        </p:spPr>
      </p:pic>
      <p:sp>
        <p:nvSpPr>
          <p:cNvPr id="18" name="Text 10"/>
          <p:cNvSpPr/>
          <p:nvPr/>
        </p:nvSpPr>
        <p:spPr>
          <a:xfrm>
            <a:off x="6799898" y="6029204"/>
            <a:ext cx="7149346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¿Quiere evitar pagar impuestos a la hora de retirar dinero de sus ahorros?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hape 11"/>
          <p:cNvSpPr/>
          <p:nvPr/>
        </p:nvSpPr>
        <p:spPr>
          <a:xfrm>
            <a:off x="6167557" y="7036118"/>
            <a:ext cx="437793" cy="437793"/>
          </a:xfrm>
          <a:prstGeom prst="roundRect">
            <a:avLst>
              <a:gd name="adj" fmla="val 1867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3160" y="7063383"/>
            <a:ext cx="306467" cy="383143"/>
          </a:xfrm>
          <a:prstGeom prst="rect">
            <a:avLst/>
          </a:prstGeom>
        </p:spPr>
      </p:pic>
      <p:sp>
        <p:nvSpPr>
          <p:cNvPr id="21" name="Text 12"/>
          <p:cNvSpPr/>
          <p:nvPr/>
        </p:nvSpPr>
        <p:spPr>
          <a:xfrm>
            <a:off x="6799898" y="7099220"/>
            <a:ext cx="7149346" cy="311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¿Tiene acceso a crédito con bajo interés sin depender de los bancos?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08421" y="557093"/>
            <a:ext cx="7931081" cy="6641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La Solución de Hispanic Free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08422" y="1626037"/>
            <a:ext cx="13213556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Si usted no tiene resuelto en estos momentos algunos de estos síntomas de salud financiera, entonces contacte a los especialistas de Hispanic Free, que le configurarán un plan de retiro acorde a sus necesidades específicas, objetivos de vida y su situación financiera.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675" y="2501384"/>
            <a:ext cx="2180153" cy="1506141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9412" y="3272076"/>
            <a:ext cx="284559" cy="35575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304234" y="2865715"/>
            <a:ext cx="3870008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Planes de Retiro Personalizados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3"/>
          <p:cNvSpPr/>
          <p:nvPr/>
        </p:nvSpPr>
        <p:spPr>
          <a:xfrm>
            <a:off x="5304234" y="3319343"/>
            <a:ext cx="6474381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Soluciones adaptadas a su situación única, necesidades y objetivos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4"/>
          <p:cNvSpPr/>
          <p:nvPr/>
        </p:nvSpPr>
        <p:spPr>
          <a:xfrm>
            <a:off x="5152430" y="4023241"/>
            <a:ext cx="8718947" cy="11430"/>
          </a:xfrm>
          <a:prstGeom prst="roundRect">
            <a:avLst>
              <a:gd name="adj" fmla="val 743846"/>
            </a:avLst>
          </a:prstGeom>
          <a:solidFill>
            <a:srgbClr val="AFCBF8"/>
          </a:solidFill>
          <a:ln/>
        </p:spPr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538" y="4058126"/>
            <a:ext cx="4360426" cy="1506141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412" y="4633317"/>
            <a:ext cx="284559" cy="35575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394371" y="4422458"/>
            <a:ext cx="2666405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Alianzas Corporativas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394371" y="4876086"/>
            <a:ext cx="4853702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Asociación con grandes corporaciones financieras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7"/>
          <p:cNvSpPr/>
          <p:nvPr/>
        </p:nvSpPr>
        <p:spPr>
          <a:xfrm>
            <a:off x="6242566" y="5579983"/>
            <a:ext cx="7628811" cy="11430"/>
          </a:xfrm>
          <a:prstGeom prst="roundRect">
            <a:avLst>
              <a:gd name="adj" fmla="val 743846"/>
            </a:avLst>
          </a:prstGeom>
          <a:solidFill>
            <a:srgbClr val="AFCBF8"/>
          </a:solidFill>
          <a:ln/>
        </p:spPr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402" y="5614868"/>
            <a:ext cx="6540698" cy="1506141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9412" y="6190059"/>
            <a:ext cx="284559" cy="355759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7484507" y="5817275"/>
            <a:ext cx="2656880" cy="3321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Inversión Inteligente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9"/>
          <p:cNvSpPr/>
          <p:nvPr/>
        </p:nvSpPr>
        <p:spPr>
          <a:xfrm>
            <a:off x="7484507" y="6270903"/>
            <a:ext cx="6235065" cy="647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Sistema optimizado de inversión financiera que produce un crecimiento sostenido de su patrimonio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0"/>
          <p:cNvSpPr/>
          <p:nvPr/>
        </p:nvSpPr>
        <p:spPr>
          <a:xfrm>
            <a:off x="708422" y="7348657"/>
            <a:ext cx="13213556" cy="3238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endParaRPr lang="en-US" sz="15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992386"/>
            <a:ext cx="6244709" cy="624470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99521" y="1068348"/>
            <a:ext cx="6244709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8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Planes de Retiro Personalizados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7599521" y="2783681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Hispanic Free, en asociación con grandes corporaciones financieras y mediante un sistema óptimo de inversión  puede crear planes de retiro que los métodos tradicionales y la economía corporativa no ofrecen.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99521" y="4439364"/>
            <a:ext cx="6244709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Estos planes de retiro son la solución ideal para trabajadores y microempresarios independientes, o cualquiera que no tenga empleo en una gran empresa, corporación o en el gobierno.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7599521" y="6095048"/>
            <a:ext cx="624470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Los planes de retiro de Hispanic Free le permitirán alcanzar el sueño de una renta vitalicia, que le de un ingreso digno y una vida plena después de jubilarse.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3642" y="724138"/>
            <a:ext cx="6436248" cy="5283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Alianzas Corporativas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63642" y="1494115"/>
            <a:ext cx="13503116" cy="767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700" b="1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La misión de Hispanic Free es solucionar el problema de los planes de retiro en la </a:t>
            </a:r>
            <a:r>
              <a:rPr lang="en-US" sz="1700" b="1" dirty="0" err="1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comunidad</a:t>
            </a:r>
            <a:r>
              <a:rPr lang="en-US" sz="1700" b="1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en-US" sz="1700" b="1" dirty="0" err="1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hispana</a:t>
            </a:r>
            <a:r>
              <a:rPr lang="en-US" sz="1700" dirty="0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,</a:t>
            </a: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en-US" sz="1700" dirty="0" err="1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ofreciendo</a:t>
            </a:r>
            <a:r>
              <a:rPr lang="en-US" sz="1700" dirty="0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una amplia gama de planes de retiro y otros productos financieros, a los que tiene acceso mediante un </a:t>
            </a:r>
            <a:r>
              <a:rPr lang="en-US" sz="1700" b="1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sistema único de colaboración con grandes empresas financieras de los Estados Unidos</a:t>
            </a:r>
            <a:r>
              <a:rPr lang="en-US" sz="17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.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194" y="2526919"/>
            <a:ext cx="9142183" cy="5117015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146221" y="2401848"/>
            <a:ext cx="2928039" cy="12549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Grandes empresas financieras con muchos años en el mercado (algunas más de 100 años)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146221" y="3539517"/>
            <a:ext cx="2920537" cy="5153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Su calificación de riesgo es AA+ o mayor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1146221" y="4273224"/>
            <a:ext cx="2928039" cy="7341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Están reaseguradas y respaldadas por los gobiernos estatales.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1146221" y="5225772"/>
            <a:ext cx="2928039" cy="22628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000"/>
              </a:lnSpc>
              <a:buSzPct val="100000"/>
              <a:buChar char="•"/>
            </a:pP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Es importante recalcar que el cliente hace el contrato del plan de retiro (o cualquier otro contrato financiero) </a:t>
            </a:r>
            <a:r>
              <a:rPr lang="en-US" sz="1600" b="1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directamente con la empresa financiera que lo garantiza, sin ningún intermediario</a:t>
            </a:r>
            <a:r>
              <a:rPr lang="en-US" sz="1600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3652" y="623054"/>
            <a:ext cx="4827746" cy="6034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Inversión Inteligente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643652" y="1594247"/>
            <a:ext cx="4325183" cy="1265515"/>
          </a:xfrm>
          <a:prstGeom prst="roundRect">
            <a:avLst>
              <a:gd name="adj" fmla="val 6104"/>
            </a:avLst>
          </a:prstGeom>
          <a:solidFill>
            <a:srgbClr val="78B832"/>
          </a:solidFill>
          <a:ln w="7620">
            <a:solidFill>
              <a:srgbClr val="78B832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35104" y="1785699"/>
            <a:ext cx="2413873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La mayoría …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35104" y="2197537"/>
            <a:ext cx="3942278" cy="470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Busca la seguridad y el dinero no les rinde; lo dejan en el banco, o invierten a plazo fijo, o en bonos del Tesoro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5152668" y="1594247"/>
            <a:ext cx="4325183" cy="1265515"/>
          </a:xfrm>
          <a:prstGeom prst="roundRect">
            <a:avLst>
              <a:gd name="adj" fmla="val 6104"/>
            </a:avLst>
          </a:prstGeom>
          <a:solidFill>
            <a:srgbClr val="FF5050"/>
          </a:solidFill>
          <a:ln w="7620">
            <a:solidFill>
              <a:srgbClr val="FF5D5D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344120" y="1785699"/>
            <a:ext cx="2413873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rgbClr val="FFFFFF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Algunos …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344120" y="2197537"/>
            <a:ext cx="3942278" cy="470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Buscan altos rendimientos invirtiendo en acciones en la Bolsa, con un alto riesgo e incertidumbre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9661684" y="1594247"/>
            <a:ext cx="4325183" cy="1265515"/>
          </a:xfrm>
          <a:prstGeom prst="roundRect">
            <a:avLst>
              <a:gd name="adj" fmla="val 6104"/>
            </a:avLst>
          </a:prstGeom>
          <a:solidFill>
            <a:srgbClr val="0070C0"/>
          </a:solidFill>
          <a:ln w="7620">
            <a:solidFill>
              <a:schemeClr val="accent1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53136" y="1785699"/>
            <a:ext cx="2413873" cy="3015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Los que saben …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53136" y="2197537"/>
            <a:ext cx="3942278" cy="470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Invierten en contratos indexados que balancean el rendimiento con la seguridad, con ventajas tributarias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113" y="3066574"/>
            <a:ext cx="10534174" cy="45398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0154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4384" y="3421618"/>
            <a:ext cx="6044684" cy="735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750"/>
              </a:lnSpc>
              <a:buNone/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Beneficios Principales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84384" y="4493062"/>
            <a:ext cx="4204454" cy="3116461"/>
          </a:xfrm>
          <a:prstGeom prst="roundRect">
            <a:avLst>
              <a:gd name="adj" fmla="val 302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16079" y="4724757"/>
            <a:ext cx="3696057" cy="367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Renta Vitalicia Garantizada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16079" y="5226844"/>
            <a:ext cx="3741063" cy="1433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Tendrá una renta vitalicia, sin deudas, garantizada por ley gracias al reaseguro y los fondos de garantía del estado.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12913" y="4493062"/>
            <a:ext cx="4204454" cy="3116461"/>
          </a:xfrm>
          <a:prstGeom prst="roundRect">
            <a:avLst>
              <a:gd name="adj" fmla="val 302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44609" y="4724757"/>
            <a:ext cx="3702844" cy="367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Acceso Flexible a </a:t>
            </a:r>
            <a:r>
              <a:rPr lang="en-US" sz="2200" b="1" dirty="0" err="1" smtClean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su</a:t>
            </a:r>
            <a:r>
              <a:rPr lang="en-US" sz="2200" b="1" dirty="0" smtClean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Dinero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444609" y="5226844"/>
            <a:ext cx="3741063" cy="17924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 diferencia de otros planes de retiro, su acceso al dinero es libre y permanente. Lo retira cuando quiera, a la edad que quiera, sin penalidad, y libre de impuestos.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9641443" y="4493062"/>
            <a:ext cx="4204454" cy="3116461"/>
          </a:xfrm>
          <a:prstGeom prst="roundRect">
            <a:avLst>
              <a:gd name="adj" fmla="val 3021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73139" y="4724757"/>
            <a:ext cx="2941677" cy="3676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Arial" panose="020B0604020202020204" pitchFamily="34" charset="0"/>
                <a:ea typeface="Petrona Bold" pitchFamily="34" charset="-122"/>
                <a:cs typeface="Arial" panose="020B0604020202020204" pitchFamily="34" charset="0"/>
              </a:rPr>
              <a:t>Protección Familiar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873139" y="5226844"/>
            <a:ext cx="3741063" cy="2150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Asegure su futuro financiero y proteja a su familia ante </a:t>
            </a:r>
            <a:r>
              <a:rPr lang="en-US" dirty="0" err="1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adversidades</a:t>
            </a:r>
            <a:r>
              <a:rPr lang="en-US" dirty="0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imprevistas</a:t>
            </a:r>
            <a:r>
              <a:rPr lang="en-US" dirty="0" smtClean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, </a:t>
            </a:r>
            <a:r>
              <a:rPr lang="en-US" dirty="0">
                <a:solidFill>
                  <a:srgbClr val="272525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creando un patrimonio sólido para disfrutar en vida y dejar un legado financiero a su familia.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8159</TotalTime>
  <Words>1474</Words>
  <Application>Microsoft Office PowerPoint</Application>
  <PresentationFormat>Personalizado</PresentationFormat>
  <Paragraphs>154</Paragraphs>
  <Slides>14</Slides>
  <Notes>13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1" baseType="lpstr">
      <vt:lpstr>Calibri</vt:lpstr>
      <vt:lpstr>Times New Roman</vt:lpstr>
      <vt:lpstr>Petrona Bold</vt:lpstr>
      <vt:lpstr>Inter</vt:lpstr>
      <vt:lpstr>Arial</vt:lpstr>
      <vt:lpstr>Arimo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DELL</cp:lastModifiedBy>
  <cp:revision>32</cp:revision>
  <dcterms:created xsi:type="dcterms:W3CDTF">2025-04-11T09:11:52Z</dcterms:created>
  <dcterms:modified xsi:type="dcterms:W3CDTF">2025-07-06T23:49:08Z</dcterms:modified>
</cp:coreProperties>
</file>