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3" r:id="rId10"/>
    <p:sldId id="264" r:id="rId11"/>
    <p:sldId id="272" r:id="rId12"/>
    <p:sldId id="265" r:id="rId13"/>
    <p:sldId id="266" r:id="rId14"/>
    <p:sldId id="274" r:id="rId15"/>
    <p:sldId id="267" r:id="rId16"/>
    <p:sldId id="268" r:id="rId17"/>
    <p:sldId id="269" r:id="rId18"/>
    <p:sldId id="270" r:id="rId19"/>
    <p:sldId id="271" r:id="rId20"/>
  </p:sldIdLst>
  <p:sldSz cx="18288000" cy="10287000"/>
  <p:notesSz cx="6858000" cy="9144000"/>
  <p:embeddedFontLst>
    <p:embeddedFont>
      <p:font typeface="Arimo Bold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 Bold" panose="020B0604020202020204" charset="0"/>
      <p:regular r:id="rId26"/>
    </p:embeddedFont>
    <p:embeddedFont>
      <p:font typeface="Mont Bold Bold" panose="020B0604020202020204" charset="0"/>
      <p:regular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Roboto Bold" panose="02000000000000000000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22" autoAdjust="0"/>
  </p:normalViewPr>
  <p:slideViewPr>
    <p:cSldViewPr>
      <p:cViewPr varScale="1">
        <p:scale>
          <a:sx n="44" d="100"/>
          <a:sy n="44" d="100"/>
        </p:scale>
        <p:origin x="70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2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sv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305" r="22503" b="288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9927" y="1724531"/>
            <a:ext cx="8802403" cy="88024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33337" y="1267710"/>
            <a:ext cx="7751579" cy="775157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59427"/>
            <a:ext cx="7731784" cy="3798873"/>
            <a:chOff x="0" y="0"/>
            <a:chExt cx="24343311" cy="119606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43311" cy="11960648"/>
            </a:xfrm>
            <a:custGeom>
              <a:avLst/>
              <a:gdLst/>
              <a:ahLst/>
              <a:cxnLst/>
              <a:rect l="l" t="t" r="r" b="b"/>
              <a:pathLst>
                <a:path w="24343311" h="11960648">
                  <a:moveTo>
                    <a:pt x="24218850" y="59690"/>
                  </a:moveTo>
                  <a:cubicBezTo>
                    <a:pt x="24254411" y="59690"/>
                    <a:pt x="24283622" y="88900"/>
                    <a:pt x="24283622" y="124460"/>
                  </a:cubicBezTo>
                  <a:lnTo>
                    <a:pt x="24283622" y="11836188"/>
                  </a:lnTo>
                  <a:cubicBezTo>
                    <a:pt x="24283622" y="11871748"/>
                    <a:pt x="24254411" y="11900958"/>
                    <a:pt x="24218850" y="11900958"/>
                  </a:cubicBezTo>
                  <a:lnTo>
                    <a:pt x="124460" y="11900958"/>
                  </a:lnTo>
                  <a:cubicBezTo>
                    <a:pt x="88900" y="11900958"/>
                    <a:pt x="59690" y="11871748"/>
                    <a:pt x="59690" y="1183618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4218850" y="59690"/>
                  </a:lnTo>
                  <a:moveTo>
                    <a:pt x="2421885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836188"/>
                  </a:lnTo>
                  <a:cubicBezTo>
                    <a:pt x="0" y="11904768"/>
                    <a:pt x="55880" y="11960648"/>
                    <a:pt x="124460" y="11960648"/>
                  </a:cubicBezTo>
                  <a:lnTo>
                    <a:pt x="24218850" y="11960648"/>
                  </a:lnTo>
                  <a:cubicBezTo>
                    <a:pt x="24287431" y="11960648"/>
                    <a:pt x="24343311" y="11904768"/>
                    <a:pt x="24343311" y="11836188"/>
                  </a:cubicBezTo>
                  <a:lnTo>
                    <a:pt x="24343311" y="124460"/>
                  </a:lnTo>
                  <a:cubicBezTo>
                    <a:pt x="24343311" y="55880"/>
                    <a:pt x="24287431" y="0"/>
                    <a:pt x="24218850" y="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636565" y="5459427"/>
            <a:ext cx="7622735" cy="3798873"/>
            <a:chOff x="0" y="0"/>
            <a:chExt cx="23999972" cy="119606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999972" cy="11960648"/>
            </a:xfrm>
            <a:custGeom>
              <a:avLst/>
              <a:gdLst/>
              <a:ahLst/>
              <a:cxnLst/>
              <a:rect l="l" t="t" r="r" b="b"/>
              <a:pathLst>
                <a:path w="23999972" h="11960648">
                  <a:moveTo>
                    <a:pt x="23875512" y="59690"/>
                  </a:moveTo>
                  <a:cubicBezTo>
                    <a:pt x="23911072" y="59690"/>
                    <a:pt x="23940281" y="88900"/>
                    <a:pt x="23940281" y="124460"/>
                  </a:cubicBezTo>
                  <a:lnTo>
                    <a:pt x="23940281" y="11836188"/>
                  </a:lnTo>
                  <a:cubicBezTo>
                    <a:pt x="23940281" y="11871748"/>
                    <a:pt x="23911072" y="11900958"/>
                    <a:pt x="23875512" y="11900958"/>
                  </a:cubicBezTo>
                  <a:lnTo>
                    <a:pt x="124460" y="11900958"/>
                  </a:lnTo>
                  <a:cubicBezTo>
                    <a:pt x="88900" y="11900958"/>
                    <a:pt x="59690" y="11871748"/>
                    <a:pt x="59690" y="1183618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3875512" y="59690"/>
                  </a:lnTo>
                  <a:moveTo>
                    <a:pt x="2387551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836188"/>
                  </a:lnTo>
                  <a:cubicBezTo>
                    <a:pt x="0" y="11904768"/>
                    <a:pt x="55880" y="11960648"/>
                    <a:pt x="124460" y="11960648"/>
                  </a:cubicBezTo>
                  <a:lnTo>
                    <a:pt x="23875512" y="11960648"/>
                  </a:lnTo>
                  <a:cubicBezTo>
                    <a:pt x="23944092" y="11960648"/>
                    <a:pt x="23999972" y="11904768"/>
                    <a:pt x="23999972" y="11836188"/>
                  </a:cubicBezTo>
                  <a:lnTo>
                    <a:pt x="23999972" y="124460"/>
                  </a:lnTo>
                  <a:cubicBezTo>
                    <a:pt x="23999972" y="55880"/>
                    <a:pt x="23944092" y="0"/>
                    <a:pt x="23875512" y="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3263825" y="3694327"/>
            <a:ext cx="3261535" cy="1765100"/>
            <a:chOff x="0" y="0"/>
            <a:chExt cx="2354580" cy="12742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1274268"/>
            </a:xfrm>
            <a:custGeom>
              <a:avLst/>
              <a:gdLst/>
              <a:ahLst/>
              <a:cxnLst/>
              <a:rect l="l" t="t" r="r" b="b"/>
              <a:pathLst>
                <a:path w="2353310" h="1274268">
                  <a:moveTo>
                    <a:pt x="784860" y="1206958"/>
                  </a:moveTo>
                  <a:cubicBezTo>
                    <a:pt x="905510" y="1247598"/>
                    <a:pt x="1042670" y="1274268"/>
                    <a:pt x="1177290" y="1274268"/>
                  </a:cubicBezTo>
                  <a:cubicBezTo>
                    <a:pt x="1311910" y="1274268"/>
                    <a:pt x="1441450" y="1251408"/>
                    <a:pt x="1560830" y="1210768"/>
                  </a:cubicBezTo>
                  <a:cubicBezTo>
                    <a:pt x="1563370" y="1209498"/>
                    <a:pt x="1565910" y="1209498"/>
                    <a:pt x="1568450" y="1208228"/>
                  </a:cubicBezTo>
                  <a:cubicBezTo>
                    <a:pt x="2016760" y="1045668"/>
                    <a:pt x="2346960" y="616408"/>
                    <a:pt x="2353310" y="11966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9621"/>
                  </a:lnTo>
                  <a:cubicBezTo>
                    <a:pt x="6350" y="618948"/>
                    <a:pt x="331470" y="1048208"/>
                    <a:pt x="784860" y="1206958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1817165" y="3694327"/>
            <a:ext cx="3261535" cy="1765100"/>
            <a:chOff x="0" y="0"/>
            <a:chExt cx="2354580" cy="12742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53310" cy="1274268"/>
            </a:xfrm>
            <a:custGeom>
              <a:avLst/>
              <a:gdLst/>
              <a:ahLst/>
              <a:cxnLst/>
              <a:rect l="l" t="t" r="r" b="b"/>
              <a:pathLst>
                <a:path w="2353310" h="1274268">
                  <a:moveTo>
                    <a:pt x="784860" y="1206958"/>
                  </a:moveTo>
                  <a:cubicBezTo>
                    <a:pt x="905510" y="1247598"/>
                    <a:pt x="1042670" y="1274268"/>
                    <a:pt x="1177290" y="1274268"/>
                  </a:cubicBezTo>
                  <a:cubicBezTo>
                    <a:pt x="1311910" y="1274268"/>
                    <a:pt x="1441450" y="1251408"/>
                    <a:pt x="1560830" y="1210768"/>
                  </a:cubicBezTo>
                  <a:cubicBezTo>
                    <a:pt x="1563370" y="1209498"/>
                    <a:pt x="1565910" y="1209498"/>
                    <a:pt x="1568450" y="1208228"/>
                  </a:cubicBezTo>
                  <a:cubicBezTo>
                    <a:pt x="2016760" y="1045668"/>
                    <a:pt x="2346960" y="616408"/>
                    <a:pt x="2353310" y="11966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9621"/>
                  </a:lnTo>
                  <a:cubicBezTo>
                    <a:pt x="6350" y="618948"/>
                    <a:pt x="331470" y="1048208"/>
                    <a:pt x="784860" y="1206958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590800" y="956243"/>
            <a:ext cx="13636200" cy="1087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58"/>
              </a:lnSpc>
            </a:pPr>
            <a:r>
              <a:rPr lang="en-US" sz="6255" dirty="0" err="1">
                <a:solidFill>
                  <a:srgbClr val="000000"/>
                </a:solidFill>
                <a:latin typeface="Mont Bold"/>
              </a:rPr>
              <a:t>Propiedad</a:t>
            </a:r>
            <a:r>
              <a:rPr lang="en-US" sz="6255" dirty="0">
                <a:solidFill>
                  <a:srgbClr val="000000"/>
                </a:solidFill>
                <a:latin typeface="Mont Bold"/>
              </a:rPr>
              <a:t>, </a:t>
            </a:r>
            <a:r>
              <a:rPr lang="en-US" sz="6255" dirty="0" err="1">
                <a:solidFill>
                  <a:srgbClr val="FABB34"/>
                </a:solidFill>
                <a:latin typeface="Mont Bold"/>
              </a:rPr>
              <a:t>Legado</a:t>
            </a:r>
            <a:r>
              <a:rPr lang="en-US" sz="6255" dirty="0">
                <a:solidFill>
                  <a:srgbClr val="000000"/>
                </a:solidFill>
                <a:latin typeface="Mont Bold"/>
              </a:rPr>
              <a:t> &amp; </a:t>
            </a:r>
            <a:r>
              <a:rPr lang="en-US" sz="6255" dirty="0" err="1">
                <a:solidFill>
                  <a:srgbClr val="F47805"/>
                </a:solidFill>
                <a:latin typeface="Mont Bold"/>
              </a:rPr>
              <a:t>Acciones</a:t>
            </a:r>
            <a:endParaRPr lang="en-US" sz="6255" dirty="0">
              <a:solidFill>
                <a:srgbClr val="F47805"/>
              </a:solidFill>
              <a:latin typeface="Mon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17296" y="5957086"/>
            <a:ext cx="6554593" cy="258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6"/>
              </a:lnSpc>
            </a:pPr>
            <a:r>
              <a:rPr lang="en-US" sz="3647">
                <a:solidFill>
                  <a:srgbClr val="000000"/>
                </a:solidFill>
                <a:latin typeface="Roboto Bold"/>
              </a:rPr>
              <a:t>Construir una Agencia</a:t>
            </a:r>
            <a:r>
              <a:rPr lang="en-US" sz="3647">
                <a:solidFill>
                  <a:srgbClr val="000000"/>
                </a:solidFill>
                <a:latin typeface="Roboto"/>
              </a:rPr>
              <a:t> y continuar recibiendo un ingreso en caso de fallecimiento, discapacidad o jubilación.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97025" y="2371684"/>
            <a:ext cx="11423749" cy="621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5"/>
              </a:lnSpc>
            </a:pPr>
            <a:r>
              <a:rPr lang="en-US" sz="3639" spc="163" dirty="0" err="1">
                <a:solidFill>
                  <a:srgbClr val="000000"/>
                </a:solidFill>
                <a:latin typeface="Roboto Bold"/>
              </a:rPr>
              <a:t>Ofrecemos</a:t>
            </a:r>
            <a:r>
              <a:rPr lang="en-US" sz="3639" spc="163" dirty="0">
                <a:solidFill>
                  <a:srgbClr val="000000"/>
                </a:solidFill>
                <a:latin typeface="Roboto Bold"/>
              </a:rPr>
              <a:t> a </a:t>
            </a:r>
            <a:r>
              <a:rPr lang="en-US" sz="3639" spc="163" dirty="0" err="1">
                <a:solidFill>
                  <a:srgbClr val="000000"/>
                </a:solidFill>
                <a:latin typeface="Roboto Bold"/>
              </a:rPr>
              <a:t>cada</a:t>
            </a:r>
            <a:r>
              <a:rPr lang="en-US" sz="3639" spc="163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639" spc="163" dirty="0" err="1">
                <a:solidFill>
                  <a:srgbClr val="000000"/>
                </a:solidFill>
                <a:latin typeface="Roboto Bold"/>
              </a:rPr>
              <a:t>agente</a:t>
            </a:r>
            <a:r>
              <a:rPr lang="en-US" sz="3639" spc="163" dirty="0">
                <a:solidFill>
                  <a:srgbClr val="000000"/>
                </a:solidFill>
                <a:latin typeface="Roboto Bold"/>
              </a:rPr>
              <a:t> la </a:t>
            </a:r>
            <a:r>
              <a:rPr lang="en-US" sz="3639" spc="163" dirty="0" err="1">
                <a:solidFill>
                  <a:srgbClr val="000000"/>
                </a:solidFill>
                <a:latin typeface="Roboto Bold"/>
              </a:rPr>
              <a:t>oportunidad</a:t>
            </a:r>
            <a:r>
              <a:rPr lang="en-US" sz="3639" spc="163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639" spc="163" dirty="0" err="1">
                <a:solidFill>
                  <a:srgbClr val="000000"/>
                </a:solidFill>
                <a:latin typeface="Roboto Bold"/>
              </a:rPr>
              <a:t>única</a:t>
            </a:r>
            <a:r>
              <a:rPr lang="en-US" sz="3639" spc="163" dirty="0">
                <a:solidFill>
                  <a:srgbClr val="000000"/>
                </a:solidFill>
                <a:latin typeface="Roboto Bold"/>
              </a:rPr>
              <a:t> de: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50062" y="6238935"/>
            <a:ext cx="6195741" cy="193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3650">
                <a:solidFill>
                  <a:srgbClr val="000000"/>
                </a:solidFill>
                <a:latin typeface="Roboto Bold"/>
              </a:rPr>
              <a:t>Convertirse en accionista</a:t>
            </a:r>
            <a:r>
              <a:rPr lang="en-US" sz="3650">
                <a:solidFill>
                  <a:srgbClr val="000000"/>
                </a:solidFill>
                <a:latin typeface="Roboto"/>
              </a:rPr>
              <a:t> de la compañía y celebrar el éxito financiero de la misma.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49319" y="3987485"/>
            <a:ext cx="1633396" cy="1369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22"/>
              </a:lnSpc>
            </a:pPr>
            <a:r>
              <a:rPr lang="en-US" sz="8935" spc="1474">
                <a:solidFill>
                  <a:srgbClr val="F7F4EF"/>
                </a:solidFill>
                <a:latin typeface="Roboto Bold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631235" y="3987485"/>
            <a:ext cx="1633396" cy="1369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22"/>
              </a:lnSpc>
            </a:pPr>
            <a:r>
              <a:rPr lang="en-US" sz="8935" spc="1474">
                <a:solidFill>
                  <a:srgbClr val="F7F4EF"/>
                </a:solidFill>
                <a:latin typeface="Roboto Bold"/>
              </a:rPr>
              <a:t>2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2222">
            <a:off x="14773933" y="-2159938"/>
            <a:ext cx="5514682" cy="55146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1CDBFD5-D01E-6273-4DA9-5121AFC83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44" t="20833" r="11348" b="6250"/>
          <a:stretch/>
        </p:blipFill>
        <p:spPr>
          <a:xfrm>
            <a:off x="914400" y="-2400300"/>
            <a:ext cx="17221200" cy="1242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1281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42154">
            <a:off x="-676631" y="6092647"/>
            <a:ext cx="5514682" cy="5514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57774" y="4612019"/>
            <a:ext cx="912805" cy="6275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34931" y="4370481"/>
            <a:ext cx="1546037" cy="15460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01634" y="4664361"/>
            <a:ext cx="875517" cy="875517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785012" y="4370481"/>
            <a:ext cx="1508762" cy="1508762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951116" y="4370481"/>
            <a:ext cx="1536436" cy="14154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6170578" y="5158369"/>
            <a:ext cx="912805" cy="6275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853743" y="4486672"/>
            <a:ext cx="1429847" cy="142984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740296" y="889910"/>
            <a:ext cx="9989270" cy="1294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</a:pPr>
            <a:r>
              <a:rPr lang="en-US" sz="6244">
                <a:solidFill>
                  <a:srgbClr val="000000"/>
                </a:solidFill>
                <a:latin typeface="Mont Bold"/>
              </a:rPr>
              <a:t>Experior </a:t>
            </a:r>
            <a:r>
              <a:rPr lang="en-US" sz="6244">
                <a:solidFill>
                  <a:srgbClr val="F3AA19"/>
                </a:solidFill>
                <a:latin typeface="Mont Bold"/>
              </a:rPr>
              <a:t>Online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22477" y="2289376"/>
            <a:ext cx="8624909" cy="181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</a:pPr>
            <a:r>
              <a:rPr lang="en-US" sz="3427">
                <a:solidFill>
                  <a:srgbClr val="000000"/>
                </a:solidFill>
                <a:latin typeface="Roboto"/>
              </a:rPr>
              <a:t>Las mejores herramientas y soluciones para hacer crecer su negocio.</a:t>
            </a:r>
          </a:p>
          <a:p>
            <a:pPr algn="ctr">
              <a:lnSpc>
                <a:spcPts val="4798"/>
              </a:lnSpc>
              <a:spcBef>
                <a:spcPct val="0"/>
              </a:spcBef>
            </a:pPr>
            <a:endParaRPr lang="en-US" sz="3427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85553" y="6102821"/>
            <a:ext cx="2166226" cy="187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000000"/>
                </a:solidFill>
                <a:latin typeface="Roboto Bold"/>
              </a:rPr>
              <a:t>Análisis financiero experto</a:t>
            </a:r>
          </a:p>
          <a:p>
            <a:pPr algn="ctr">
              <a:lnSpc>
                <a:spcPts val="3681"/>
              </a:lnSpc>
            </a:pPr>
            <a:endParaRPr lang="en-US" sz="3067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883191" y="6102821"/>
            <a:ext cx="2574775" cy="187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000000"/>
                </a:solidFill>
                <a:latin typeface="Roboto Bold"/>
              </a:rPr>
              <a:t>Herramientas de cotización y aplicación</a:t>
            </a:r>
          </a:p>
          <a:p>
            <a:pPr algn="ctr">
              <a:lnSpc>
                <a:spcPts val="3681"/>
              </a:lnSpc>
            </a:pPr>
            <a:endParaRPr lang="en-US" sz="3067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424837" y="6102821"/>
            <a:ext cx="2166226" cy="141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000000"/>
                </a:solidFill>
                <a:latin typeface="Roboto Bold"/>
              </a:rPr>
              <a:t>Sistema CRM</a:t>
            </a:r>
          </a:p>
          <a:p>
            <a:pPr algn="ctr">
              <a:lnSpc>
                <a:spcPts val="3681"/>
              </a:lnSpc>
            </a:pPr>
            <a:endParaRPr lang="en-US" sz="3067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426788" y="6102821"/>
            <a:ext cx="2166226" cy="94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000000"/>
                </a:solidFill>
                <a:latin typeface="Roboto Bold"/>
              </a:rPr>
              <a:t>Telegram</a:t>
            </a:r>
          </a:p>
          <a:p>
            <a:pPr algn="ctr">
              <a:lnSpc>
                <a:spcPts val="3681"/>
              </a:lnSpc>
            </a:pPr>
            <a:endParaRPr lang="en-US" sz="3067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636221" y="6102821"/>
            <a:ext cx="2166226" cy="141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000000"/>
                </a:solidFill>
                <a:latin typeface="Roboto Bold"/>
              </a:rPr>
              <a:t>Marca y Marketing</a:t>
            </a:r>
          </a:p>
          <a:p>
            <a:pPr algn="ctr">
              <a:lnSpc>
                <a:spcPts val="3681"/>
              </a:lnSpc>
            </a:pPr>
            <a:endParaRPr lang="en-US" sz="3067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36430" y="7688868"/>
            <a:ext cx="2215349" cy="117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559">
                <a:solidFill>
                  <a:srgbClr val="000000"/>
                </a:solidFill>
                <a:latin typeface="Roboto"/>
              </a:rPr>
              <a:t>Centrado en el cliente</a:t>
            </a:r>
          </a:p>
          <a:p>
            <a:pPr algn="ctr">
              <a:lnSpc>
                <a:spcPts val="3070"/>
              </a:lnSpc>
            </a:pPr>
            <a:endParaRPr lang="en-US" sz="2559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062904" y="7688868"/>
            <a:ext cx="2215349" cy="117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559">
                <a:solidFill>
                  <a:srgbClr val="000000"/>
                </a:solidFill>
                <a:latin typeface="Roboto"/>
              </a:rPr>
              <a:t>Eliminación del papeleo</a:t>
            </a:r>
          </a:p>
          <a:p>
            <a:pPr algn="ctr">
              <a:lnSpc>
                <a:spcPts val="3070"/>
              </a:lnSpc>
            </a:pPr>
            <a:endParaRPr lang="en-US" sz="2559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424837" y="7280556"/>
            <a:ext cx="2215349" cy="1569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559">
                <a:solidFill>
                  <a:srgbClr val="000000"/>
                </a:solidFill>
                <a:latin typeface="Roboto"/>
              </a:rPr>
              <a:t>Seguimiento y control diario de su negocio</a:t>
            </a:r>
          </a:p>
          <a:p>
            <a:pPr algn="ctr">
              <a:lnSpc>
                <a:spcPts val="3070"/>
              </a:lnSpc>
            </a:pPr>
            <a:endParaRPr lang="en-US" sz="2559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431718" y="6908915"/>
            <a:ext cx="2215349" cy="1569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559">
                <a:solidFill>
                  <a:srgbClr val="000000"/>
                </a:solidFill>
                <a:latin typeface="Roboto"/>
              </a:rPr>
              <a:t>Conéctese con los demás agentes</a:t>
            </a:r>
          </a:p>
          <a:p>
            <a:pPr algn="ctr">
              <a:lnSpc>
                <a:spcPts val="3070"/>
              </a:lnSpc>
            </a:pPr>
            <a:endParaRPr lang="en-US" sz="2559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4611659" y="7280556"/>
            <a:ext cx="2215349" cy="117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559">
                <a:solidFill>
                  <a:srgbClr val="000000"/>
                </a:solidFill>
                <a:latin typeface="Roboto"/>
              </a:rPr>
              <a:t>Personalizado para USTED</a:t>
            </a:r>
          </a:p>
          <a:p>
            <a:pPr algn="ctr">
              <a:lnSpc>
                <a:spcPts val="3070"/>
              </a:lnSpc>
            </a:pPr>
            <a:endParaRPr lang="en-US" sz="2559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2222">
            <a:off x="15166303" y="-2521449"/>
            <a:ext cx="5514682" cy="55146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13753" y="-158422"/>
            <a:ext cx="6955670" cy="10834231"/>
            <a:chOff x="0" y="0"/>
            <a:chExt cx="2352906" cy="36649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2906" cy="3664913"/>
            </a:xfrm>
            <a:custGeom>
              <a:avLst/>
              <a:gdLst/>
              <a:ahLst/>
              <a:cxnLst/>
              <a:rect l="l" t="t" r="r" b="b"/>
              <a:pathLst>
                <a:path w="2352906" h="3664913">
                  <a:moveTo>
                    <a:pt x="0" y="0"/>
                  </a:moveTo>
                  <a:lnTo>
                    <a:pt x="2352906" y="0"/>
                  </a:lnTo>
                  <a:lnTo>
                    <a:pt x="2352906" y="3664913"/>
                  </a:lnTo>
                  <a:lnTo>
                    <a:pt x="0" y="3664913"/>
                  </a:lnTo>
                  <a:close/>
                </a:path>
              </a:pathLst>
            </a:custGeom>
            <a:solidFill>
              <a:srgbClr val="F7F4EF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1457239" y="4123468"/>
            <a:ext cx="6954751" cy="6954723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5849" t="-25949" r="-55707"/>
              </a:stretch>
            </a:blip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1504072" y="4088343"/>
            <a:ext cx="7082128" cy="7082128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26591" r="25910" b="38008"/>
          <a:stretch>
            <a:fillRect/>
          </a:stretch>
        </p:blipFill>
        <p:spPr>
          <a:xfrm>
            <a:off x="-396932" y="2355951"/>
            <a:ext cx="6305427" cy="5410887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075917" y="2585667"/>
            <a:ext cx="3181368" cy="3181368"/>
            <a:chOff x="0" y="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833222" y="5579261"/>
            <a:ext cx="3999606" cy="3999606"/>
            <a:chOff x="0" y="0"/>
            <a:chExt cx="6355080" cy="63550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87750" y="4772564"/>
            <a:ext cx="1557701" cy="15577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09594" y="5070919"/>
            <a:ext cx="2503975" cy="204870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371252" y="408642"/>
            <a:ext cx="9032997" cy="1694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51"/>
              </a:lnSpc>
            </a:pPr>
            <a:r>
              <a:rPr lang="en-US" sz="8179">
                <a:solidFill>
                  <a:srgbClr val="000000"/>
                </a:solidFill>
                <a:latin typeface="Mont Bold"/>
              </a:rPr>
              <a:t>¿Puedo hacerlo?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060796" y="254048"/>
            <a:ext cx="5942772" cy="9324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3172" lvl="1" indent="-301586">
              <a:lnSpc>
                <a:spcPts val="3911"/>
              </a:lnSpc>
              <a:buFont typeface="Arial"/>
              <a:buChar char="•"/>
            </a:pPr>
            <a:r>
              <a:rPr lang="en-US" sz="2793">
                <a:solidFill>
                  <a:srgbClr val="000000"/>
                </a:solidFill>
                <a:latin typeface="Roboto"/>
              </a:rPr>
              <a:t>Empieza a tiempo parcial.</a:t>
            </a:r>
          </a:p>
          <a:p>
            <a:pPr>
              <a:lnSpc>
                <a:spcPts val="3911"/>
              </a:lnSpc>
            </a:pPr>
            <a:endParaRPr lang="en-US" sz="2793">
              <a:solidFill>
                <a:srgbClr val="000000"/>
              </a:solidFill>
              <a:latin typeface="Roboto"/>
            </a:endParaRPr>
          </a:p>
          <a:p>
            <a:pPr marL="603172" lvl="1" indent="-301586">
              <a:lnSpc>
                <a:spcPts val="3911"/>
              </a:lnSpc>
              <a:buFont typeface="Arial"/>
              <a:buChar char="•"/>
            </a:pPr>
            <a:r>
              <a:rPr lang="en-US" sz="2793">
                <a:solidFill>
                  <a:srgbClr val="000000"/>
                </a:solidFill>
                <a:latin typeface="Roboto"/>
              </a:rPr>
              <a:t>No se requiere experiencia.</a:t>
            </a:r>
          </a:p>
          <a:p>
            <a:pPr>
              <a:lnSpc>
                <a:spcPts val="3911"/>
              </a:lnSpc>
            </a:pPr>
            <a:endParaRPr lang="en-US" sz="2793">
              <a:solidFill>
                <a:srgbClr val="000000"/>
              </a:solidFill>
              <a:latin typeface="Roboto"/>
            </a:endParaRPr>
          </a:p>
          <a:p>
            <a:pPr marL="603172" lvl="1" indent="-301586">
              <a:lnSpc>
                <a:spcPts val="3911"/>
              </a:lnSpc>
              <a:buFont typeface="Arial"/>
              <a:buChar char="•"/>
            </a:pPr>
            <a:r>
              <a:rPr lang="en-US" sz="2793">
                <a:solidFill>
                  <a:srgbClr val="000000"/>
                </a:solidFill>
                <a:latin typeface="Roboto"/>
              </a:rPr>
              <a:t>Formacion ininterrumpida mediante seminarios web.</a:t>
            </a:r>
          </a:p>
          <a:p>
            <a:pPr>
              <a:lnSpc>
                <a:spcPts val="3911"/>
              </a:lnSpc>
            </a:pPr>
            <a:endParaRPr lang="en-US" sz="2793">
              <a:solidFill>
                <a:srgbClr val="000000"/>
              </a:solidFill>
              <a:latin typeface="Roboto"/>
            </a:endParaRPr>
          </a:p>
          <a:p>
            <a:pPr marL="603172" lvl="1" indent="-301586">
              <a:lnSpc>
                <a:spcPts val="3911"/>
              </a:lnSpc>
              <a:buFont typeface="Arial"/>
              <a:buChar char="•"/>
            </a:pPr>
            <a:r>
              <a:rPr lang="en-US" sz="2793">
                <a:solidFill>
                  <a:srgbClr val="000000"/>
                </a:solidFill>
                <a:latin typeface="Roboto"/>
              </a:rPr>
              <a:t>Grupos de conocimiento de producto.</a:t>
            </a:r>
          </a:p>
          <a:p>
            <a:pPr>
              <a:lnSpc>
                <a:spcPts val="3911"/>
              </a:lnSpc>
            </a:pPr>
            <a:endParaRPr lang="en-US" sz="2793">
              <a:solidFill>
                <a:srgbClr val="000000"/>
              </a:solidFill>
              <a:latin typeface="Roboto"/>
            </a:endParaRPr>
          </a:p>
          <a:p>
            <a:pPr marL="603172" lvl="1" indent="-301586">
              <a:lnSpc>
                <a:spcPts val="3911"/>
              </a:lnSpc>
              <a:buFont typeface="Arial"/>
              <a:buChar char="•"/>
            </a:pPr>
            <a:r>
              <a:rPr lang="en-US" sz="2793">
                <a:solidFill>
                  <a:srgbClr val="000000"/>
                </a:solidFill>
                <a:latin typeface="Roboto"/>
              </a:rPr>
              <a:t>Desarrollo personal y empresarial.</a:t>
            </a:r>
          </a:p>
          <a:p>
            <a:pPr>
              <a:lnSpc>
                <a:spcPts val="3911"/>
              </a:lnSpc>
            </a:pPr>
            <a:endParaRPr lang="en-US" sz="2793">
              <a:solidFill>
                <a:srgbClr val="000000"/>
              </a:solidFill>
              <a:latin typeface="Roboto"/>
            </a:endParaRPr>
          </a:p>
          <a:p>
            <a:pPr marL="603172" lvl="1" indent="-301586">
              <a:lnSpc>
                <a:spcPts val="3911"/>
              </a:lnSpc>
              <a:buFont typeface="Arial"/>
              <a:buChar char="•"/>
            </a:pPr>
            <a:r>
              <a:rPr lang="en-US" sz="2793">
                <a:solidFill>
                  <a:srgbClr val="000000"/>
                </a:solidFill>
                <a:latin typeface="Roboto"/>
              </a:rPr>
              <a:t>Curso de licencia con descuento en linea.</a:t>
            </a:r>
          </a:p>
          <a:p>
            <a:pPr>
              <a:lnSpc>
                <a:spcPts val="3911"/>
              </a:lnSpc>
            </a:pPr>
            <a:endParaRPr lang="en-US" sz="2793">
              <a:solidFill>
                <a:srgbClr val="000000"/>
              </a:solidFill>
              <a:latin typeface="Roboto"/>
            </a:endParaRPr>
          </a:p>
          <a:p>
            <a:pPr marL="603172" lvl="1" indent="-301586">
              <a:lnSpc>
                <a:spcPts val="3911"/>
              </a:lnSpc>
              <a:buFont typeface="Arial"/>
              <a:buChar char="•"/>
            </a:pPr>
            <a:r>
              <a:rPr lang="en-US" sz="2793">
                <a:solidFill>
                  <a:srgbClr val="000000"/>
                </a:solidFill>
                <a:latin typeface="Roboto"/>
              </a:rPr>
              <a:t>Videoteca 24/7</a:t>
            </a:r>
          </a:p>
          <a:p>
            <a:pPr>
              <a:lnSpc>
                <a:spcPts val="3911"/>
              </a:lnSpc>
            </a:pPr>
            <a:endParaRPr lang="en-US" sz="2793">
              <a:solidFill>
                <a:srgbClr val="000000"/>
              </a:solidFill>
              <a:latin typeface="Roboto"/>
            </a:endParaRPr>
          </a:p>
          <a:p>
            <a:pPr marL="603172" lvl="1" indent="-301586">
              <a:lnSpc>
                <a:spcPts val="3911"/>
              </a:lnSpc>
              <a:buFont typeface="Arial"/>
              <a:buChar char="•"/>
            </a:pPr>
            <a:r>
              <a:rPr lang="en-US" sz="2793">
                <a:solidFill>
                  <a:srgbClr val="000000"/>
                </a:solidFill>
                <a:latin typeface="Roboto"/>
              </a:rPr>
              <a:t>Formacion Práctica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422398" y="3638282"/>
            <a:ext cx="2488407" cy="862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9"/>
              </a:lnSpc>
            </a:pPr>
            <a:r>
              <a:rPr lang="en-US" sz="2765">
                <a:solidFill>
                  <a:srgbClr val="000000"/>
                </a:solidFill>
                <a:latin typeface="Roboto Bold"/>
              </a:rPr>
              <a:t>Conocimientos de Marketing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252480" y="7215544"/>
            <a:ext cx="3161089" cy="108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6"/>
              </a:lnSpc>
            </a:pPr>
            <a:r>
              <a:rPr lang="en-US" sz="3513">
                <a:solidFill>
                  <a:srgbClr val="000000"/>
                </a:solidFill>
                <a:latin typeface="Roboto Bold"/>
              </a:rPr>
              <a:t>Conocimientos Financieros</a:t>
            </a:r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F734C69-09B8-C375-C35B-4A944A6F6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2345"/>
            <a:ext cx="13182600" cy="101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0667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42154">
            <a:off x="-1302720" y="-3543011"/>
            <a:ext cx="20820727" cy="2082072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839459"/>
            <a:ext cx="16230600" cy="2408000"/>
            <a:chOff x="0" y="0"/>
            <a:chExt cx="4451283" cy="66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1283" cy="660400"/>
            </a:xfrm>
            <a:custGeom>
              <a:avLst/>
              <a:gdLst/>
              <a:ahLst/>
              <a:cxnLst/>
              <a:rect l="l" t="t" r="r" b="b"/>
              <a:pathLst>
                <a:path w="4451283" h="660400">
                  <a:moveTo>
                    <a:pt x="432682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26823" y="0"/>
                  </a:lnTo>
                  <a:cubicBezTo>
                    <a:pt x="4395403" y="0"/>
                    <a:pt x="4451283" y="55880"/>
                    <a:pt x="4451283" y="124460"/>
                  </a:cubicBezTo>
                  <a:lnTo>
                    <a:pt x="4451283" y="535940"/>
                  </a:lnTo>
                  <a:cubicBezTo>
                    <a:pt x="4451283" y="604520"/>
                    <a:pt x="4395403" y="660400"/>
                    <a:pt x="4326823" y="660400"/>
                  </a:cubicBezTo>
                  <a:close/>
                </a:path>
              </a:pathLst>
            </a:custGeom>
            <a:solidFill>
              <a:srgbClr val="F47805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473000" y="2365289"/>
            <a:ext cx="4163102" cy="1323587"/>
            <a:chOff x="0" y="0"/>
            <a:chExt cx="5991615" cy="19049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91616" cy="1904931"/>
            </a:xfrm>
            <a:custGeom>
              <a:avLst/>
              <a:gdLst/>
              <a:ahLst/>
              <a:cxnLst/>
              <a:rect l="l" t="t" r="r" b="b"/>
              <a:pathLst>
                <a:path w="5991616" h="1904931">
                  <a:moveTo>
                    <a:pt x="5867155" y="59690"/>
                  </a:moveTo>
                  <a:cubicBezTo>
                    <a:pt x="5902715" y="59690"/>
                    <a:pt x="5931926" y="88900"/>
                    <a:pt x="5931926" y="124460"/>
                  </a:cubicBezTo>
                  <a:lnTo>
                    <a:pt x="5931926" y="1780471"/>
                  </a:lnTo>
                  <a:cubicBezTo>
                    <a:pt x="5931926" y="1816031"/>
                    <a:pt x="5902715" y="1845241"/>
                    <a:pt x="5867155" y="1845241"/>
                  </a:cubicBezTo>
                  <a:lnTo>
                    <a:pt x="124460" y="1845241"/>
                  </a:lnTo>
                  <a:cubicBezTo>
                    <a:pt x="88900" y="1845241"/>
                    <a:pt x="59690" y="1816031"/>
                    <a:pt x="59690" y="17804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867155" y="59690"/>
                  </a:lnTo>
                  <a:moveTo>
                    <a:pt x="586715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80471"/>
                  </a:lnTo>
                  <a:cubicBezTo>
                    <a:pt x="0" y="1849051"/>
                    <a:pt x="55880" y="1904931"/>
                    <a:pt x="124460" y="1904931"/>
                  </a:cubicBezTo>
                  <a:lnTo>
                    <a:pt x="5867155" y="1904931"/>
                  </a:lnTo>
                  <a:cubicBezTo>
                    <a:pt x="5935736" y="1904931"/>
                    <a:pt x="5991616" y="1849051"/>
                    <a:pt x="5991616" y="1780471"/>
                  </a:cubicBezTo>
                  <a:lnTo>
                    <a:pt x="5991616" y="124460"/>
                  </a:lnTo>
                  <a:cubicBezTo>
                    <a:pt x="5991615" y="55880"/>
                    <a:pt x="5935735" y="0"/>
                    <a:pt x="58671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419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b="36059"/>
          <a:stretch>
            <a:fillRect/>
          </a:stretch>
        </p:blipFill>
        <p:spPr>
          <a:xfrm>
            <a:off x="12818401" y="2512917"/>
            <a:ext cx="3592800" cy="87295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58147" y="4659078"/>
            <a:ext cx="3733301" cy="3788463"/>
            <a:chOff x="0" y="0"/>
            <a:chExt cx="11754196" cy="119278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54196" cy="11927872"/>
            </a:xfrm>
            <a:custGeom>
              <a:avLst/>
              <a:gdLst/>
              <a:ahLst/>
              <a:cxnLst/>
              <a:rect l="l" t="t" r="r" b="b"/>
              <a:pathLst>
                <a:path w="11754196" h="11927872">
                  <a:moveTo>
                    <a:pt x="11629736" y="59690"/>
                  </a:moveTo>
                  <a:cubicBezTo>
                    <a:pt x="11665296" y="59690"/>
                    <a:pt x="11694506" y="88900"/>
                    <a:pt x="11694506" y="124460"/>
                  </a:cubicBezTo>
                  <a:lnTo>
                    <a:pt x="11694506" y="11803411"/>
                  </a:lnTo>
                  <a:cubicBezTo>
                    <a:pt x="11694506" y="11838972"/>
                    <a:pt x="11665296" y="11868182"/>
                    <a:pt x="11629736" y="11868182"/>
                  </a:cubicBezTo>
                  <a:lnTo>
                    <a:pt x="124460" y="11868182"/>
                  </a:lnTo>
                  <a:cubicBezTo>
                    <a:pt x="88900" y="11868182"/>
                    <a:pt x="59690" y="11838972"/>
                    <a:pt x="59690" y="1180341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629736" y="59690"/>
                  </a:lnTo>
                  <a:moveTo>
                    <a:pt x="116297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803411"/>
                  </a:lnTo>
                  <a:cubicBezTo>
                    <a:pt x="0" y="11871992"/>
                    <a:pt x="55880" y="11927872"/>
                    <a:pt x="124460" y="11927872"/>
                  </a:cubicBezTo>
                  <a:lnTo>
                    <a:pt x="11629736" y="11927872"/>
                  </a:lnTo>
                  <a:cubicBezTo>
                    <a:pt x="11698316" y="11927872"/>
                    <a:pt x="11754196" y="11871992"/>
                    <a:pt x="11754196" y="11803411"/>
                  </a:cubicBezTo>
                  <a:lnTo>
                    <a:pt x="11754196" y="124460"/>
                  </a:lnTo>
                  <a:cubicBezTo>
                    <a:pt x="11754196" y="55880"/>
                    <a:pt x="11698316" y="0"/>
                    <a:pt x="11629736" y="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33213" y="4659078"/>
            <a:ext cx="3733301" cy="3788463"/>
            <a:chOff x="0" y="0"/>
            <a:chExt cx="11754196" cy="119278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754196" cy="11927872"/>
            </a:xfrm>
            <a:custGeom>
              <a:avLst/>
              <a:gdLst/>
              <a:ahLst/>
              <a:cxnLst/>
              <a:rect l="l" t="t" r="r" b="b"/>
              <a:pathLst>
                <a:path w="11754196" h="11927872">
                  <a:moveTo>
                    <a:pt x="11629736" y="59690"/>
                  </a:moveTo>
                  <a:cubicBezTo>
                    <a:pt x="11665296" y="59690"/>
                    <a:pt x="11694506" y="88900"/>
                    <a:pt x="11694506" y="124460"/>
                  </a:cubicBezTo>
                  <a:lnTo>
                    <a:pt x="11694506" y="11803411"/>
                  </a:lnTo>
                  <a:cubicBezTo>
                    <a:pt x="11694506" y="11838972"/>
                    <a:pt x="11665296" y="11868182"/>
                    <a:pt x="11629736" y="11868182"/>
                  </a:cubicBezTo>
                  <a:lnTo>
                    <a:pt x="124460" y="11868182"/>
                  </a:lnTo>
                  <a:cubicBezTo>
                    <a:pt x="88900" y="11868182"/>
                    <a:pt x="59690" y="11838972"/>
                    <a:pt x="59690" y="1180341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629736" y="59690"/>
                  </a:lnTo>
                  <a:moveTo>
                    <a:pt x="116297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803411"/>
                  </a:lnTo>
                  <a:cubicBezTo>
                    <a:pt x="0" y="11871992"/>
                    <a:pt x="55880" y="11927872"/>
                    <a:pt x="124460" y="11927872"/>
                  </a:cubicBezTo>
                  <a:lnTo>
                    <a:pt x="11629736" y="11927872"/>
                  </a:lnTo>
                  <a:cubicBezTo>
                    <a:pt x="11698316" y="11927872"/>
                    <a:pt x="11754196" y="11871992"/>
                    <a:pt x="11754196" y="11803411"/>
                  </a:cubicBezTo>
                  <a:lnTo>
                    <a:pt x="11754196" y="124460"/>
                  </a:lnTo>
                  <a:cubicBezTo>
                    <a:pt x="11754196" y="55880"/>
                    <a:pt x="11698316" y="0"/>
                    <a:pt x="11629736" y="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08278" y="4659078"/>
            <a:ext cx="3733301" cy="3788463"/>
            <a:chOff x="0" y="0"/>
            <a:chExt cx="11754196" cy="119278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54196" cy="11927872"/>
            </a:xfrm>
            <a:custGeom>
              <a:avLst/>
              <a:gdLst/>
              <a:ahLst/>
              <a:cxnLst/>
              <a:rect l="l" t="t" r="r" b="b"/>
              <a:pathLst>
                <a:path w="11754196" h="11927872">
                  <a:moveTo>
                    <a:pt x="11629736" y="59690"/>
                  </a:moveTo>
                  <a:cubicBezTo>
                    <a:pt x="11665296" y="59690"/>
                    <a:pt x="11694506" y="88900"/>
                    <a:pt x="11694506" y="124460"/>
                  </a:cubicBezTo>
                  <a:lnTo>
                    <a:pt x="11694506" y="11803411"/>
                  </a:lnTo>
                  <a:cubicBezTo>
                    <a:pt x="11694506" y="11838972"/>
                    <a:pt x="11665296" y="11868182"/>
                    <a:pt x="11629736" y="11868182"/>
                  </a:cubicBezTo>
                  <a:lnTo>
                    <a:pt x="124460" y="11868182"/>
                  </a:lnTo>
                  <a:cubicBezTo>
                    <a:pt x="88900" y="11868182"/>
                    <a:pt x="59690" y="11838972"/>
                    <a:pt x="59690" y="1180341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629736" y="59690"/>
                  </a:lnTo>
                  <a:moveTo>
                    <a:pt x="116297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803411"/>
                  </a:lnTo>
                  <a:cubicBezTo>
                    <a:pt x="0" y="11871992"/>
                    <a:pt x="55880" y="11927872"/>
                    <a:pt x="124460" y="11927872"/>
                  </a:cubicBezTo>
                  <a:lnTo>
                    <a:pt x="11629736" y="11927872"/>
                  </a:lnTo>
                  <a:cubicBezTo>
                    <a:pt x="11698316" y="11927872"/>
                    <a:pt x="11754196" y="11871992"/>
                    <a:pt x="11754196" y="11803411"/>
                  </a:cubicBezTo>
                  <a:lnTo>
                    <a:pt x="11754196" y="124460"/>
                  </a:lnTo>
                  <a:cubicBezTo>
                    <a:pt x="11754196" y="55880"/>
                    <a:pt x="11698316" y="0"/>
                    <a:pt x="11629736" y="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555447" y="4659078"/>
            <a:ext cx="3733301" cy="3788463"/>
            <a:chOff x="0" y="0"/>
            <a:chExt cx="11754196" cy="119278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754196" cy="11927872"/>
            </a:xfrm>
            <a:custGeom>
              <a:avLst/>
              <a:gdLst/>
              <a:ahLst/>
              <a:cxnLst/>
              <a:rect l="l" t="t" r="r" b="b"/>
              <a:pathLst>
                <a:path w="11754196" h="11927872">
                  <a:moveTo>
                    <a:pt x="11629736" y="59690"/>
                  </a:moveTo>
                  <a:cubicBezTo>
                    <a:pt x="11665296" y="59690"/>
                    <a:pt x="11694506" y="88900"/>
                    <a:pt x="11694506" y="124460"/>
                  </a:cubicBezTo>
                  <a:lnTo>
                    <a:pt x="11694506" y="11803411"/>
                  </a:lnTo>
                  <a:cubicBezTo>
                    <a:pt x="11694506" y="11838972"/>
                    <a:pt x="11665296" y="11868182"/>
                    <a:pt x="11629736" y="11868182"/>
                  </a:cubicBezTo>
                  <a:lnTo>
                    <a:pt x="124460" y="11868182"/>
                  </a:lnTo>
                  <a:cubicBezTo>
                    <a:pt x="88900" y="11868182"/>
                    <a:pt x="59690" y="11838972"/>
                    <a:pt x="59690" y="1180341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629736" y="59690"/>
                  </a:lnTo>
                  <a:moveTo>
                    <a:pt x="116297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803411"/>
                  </a:lnTo>
                  <a:cubicBezTo>
                    <a:pt x="0" y="11871992"/>
                    <a:pt x="55880" y="11927872"/>
                    <a:pt x="124460" y="11927872"/>
                  </a:cubicBezTo>
                  <a:lnTo>
                    <a:pt x="11629736" y="11927872"/>
                  </a:lnTo>
                  <a:cubicBezTo>
                    <a:pt x="11698316" y="11927872"/>
                    <a:pt x="11754196" y="11871992"/>
                    <a:pt x="11754196" y="11803411"/>
                  </a:cubicBezTo>
                  <a:lnTo>
                    <a:pt x="11754196" y="124460"/>
                  </a:lnTo>
                  <a:cubicBezTo>
                    <a:pt x="11754196" y="55880"/>
                    <a:pt x="11698316" y="0"/>
                    <a:pt x="11629736" y="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58147" y="8032015"/>
            <a:ext cx="3733301" cy="415526"/>
            <a:chOff x="0" y="0"/>
            <a:chExt cx="5933380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933380" cy="660400"/>
            </a:xfrm>
            <a:custGeom>
              <a:avLst/>
              <a:gdLst/>
              <a:ahLst/>
              <a:cxnLst/>
              <a:rect l="l" t="t" r="r" b="b"/>
              <a:pathLst>
                <a:path w="5933380" h="660400">
                  <a:moveTo>
                    <a:pt x="580892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08921" y="0"/>
                  </a:lnTo>
                  <a:cubicBezTo>
                    <a:pt x="5877501" y="0"/>
                    <a:pt x="5933380" y="55880"/>
                    <a:pt x="5933380" y="124460"/>
                  </a:cubicBezTo>
                  <a:lnTo>
                    <a:pt x="5933380" y="535940"/>
                  </a:lnTo>
                  <a:cubicBezTo>
                    <a:pt x="5933380" y="604520"/>
                    <a:pt x="5877501" y="660400"/>
                    <a:pt x="5808921" y="66040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242738" y="8032015"/>
            <a:ext cx="3733301" cy="415526"/>
            <a:chOff x="0" y="0"/>
            <a:chExt cx="5933380" cy="660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933380" cy="660400"/>
            </a:xfrm>
            <a:custGeom>
              <a:avLst/>
              <a:gdLst/>
              <a:ahLst/>
              <a:cxnLst/>
              <a:rect l="l" t="t" r="r" b="b"/>
              <a:pathLst>
                <a:path w="5933380" h="660400">
                  <a:moveTo>
                    <a:pt x="580892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08921" y="0"/>
                  </a:lnTo>
                  <a:cubicBezTo>
                    <a:pt x="5877501" y="0"/>
                    <a:pt x="5933380" y="55880"/>
                    <a:pt x="5933380" y="124460"/>
                  </a:cubicBezTo>
                  <a:lnTo>
                    <a:pt x="5933380" y="535940"/>
                  </a:lnTo>
                  <a:cubicBezTo>
                    <a:pt x="5933380" y="604520"/>
                    <a:pt x="5877501" y="660400"/>
                    <a:pt x="5808921" y="66040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17803" y="8032015"/>
            <a:ext cx="3733301" cy="415526"/>
            <a:chOff x="0" y="0"/>
            <a:chExt cx="5933380" cy="660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933380" cy="660400"/>
            </a:xfrm>
            <a:custGeom>
              <a:avLst/>
              <a:gdLst/>
              <a:ahLst/>
              <a:cxnLst/>
              <a:rect l="l" t="t" r="r" b="b"/>
              <a:pathLst>
                <a:path w="5933380" h="660400">
                  <a:moveTo>
                    <a:pt x="580892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08921" y="0"/>
                  </a:lnTo>
                  <a:cubicBezTo>
                    <a:pt x="5877501" y="0"/>
                    <a:pt x="5933380" y="55880"/>
                    <a:pt x="5933380" y="124460"/>
                  </a:cubicBezTo>
                  <a:lnTo>
                    <a:pt x="5933380" y="535940"/>
                  </a:lnTo>
                  <a:cubicBezTo>
                    <a:pt x="5933380" y="604520"/>
                    <a:pt x="5877501" y="660400"/>
                    <a:pt x="5808921" y="66040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555447" y="8032015"/>
            <a:ext cx="3733301" cy="415526"/>
            <a:chOff x="0" y="0"/>
            <a:chExt cx="5933380" cy="660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933380" cy="660400"/>
            </a:xfrm>
            <a:custGeom>
              <a:avLst/>
              <a:gdLst/>
              <a:ahLst/>
              <a:cxnLst/>
              <a:rect l="l" t="t" r="r" b="b"/>
              <a:pathLst>
                <a:path w="5933380" h="660400">
                  <a:moveTo>
                    <a:pt x="580892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08921" y="0"/>
                  </a:lnTo>
                  <a:cubicBezTo>
                    <a:pt x="5877501" y="0"/>
                    <a:pt x="5933380" y="55880"/>
                    <a:pt x="5933380" y="124460"/>
                  </a:cubicBezTo>
                  <a:lnTo>
                    <a:pt x="5933380" y="535940"/>
                  </a:lnTo>
                  <a:cubicBezTo>
                    <a:pt x="5933380" y="604520"/>
                    <a:pt x="5877501" y="660400"/>
                    <a:pt x="5808921" y="66040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725199" y="257538"/>
            <a:ext cx="6482630" cy="121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8"/>
              </a:lnSpc>
            </a:pPr>
            <a:r>
              <a:rPr lang="en-US" sz="5870">
                <a:solidFill>
                  <a:srgbClr val="000000"/>
                </a:solidFill>
                <a:latin typeface="Mont Bold"/>
              </a:rPr>
              <a:t>Ejemplo: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02207" y="2287895"/>
            <a:ext cx="10053179" cy="868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11"/>
              </a:lnSpc>
              <a:spcBef>
                <a:spcPct val="0"/>
              </a:spcBef>
            </a:pPr>
            <a:r>
              <a:rPr lang="en-US" sz="5008">
                <a:solidFill>
                  <a:srgbClr val="FFFFFF"/>
                </a:solidFill>
                <a:latin typeface="Roboto Bold"/>
              </a:rPr>
              <a:t>$100/Mensual </a:t>
            </a:r>
            <a:r>
              <a:rPr lang="en-US" sz="5008">
                <a:solidFill>
                  <a:srgbClr val="FFFFFF"/>
                </a:solidFill>
                <a:latin typeface="Roboto"/>
              </a:rPr>
              <a:t>Seguro de Vida con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384446" y="3057134"/>
            <a:ext cx="6789001" cy="63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52"/>
              </a:lnSpc>
              <a:spcBef>
                <a:spcPct val="0"/>
              </a:spcBef>
            </a:pPr>
            <a:r>
              <a:rPr lang="en-US" sz="3680">
                <a:solidFill>
                  <a:srgbClr val="000000"/>
                </a:solidFill>
                <a:latin typeface="Roboto"/>
              </a:rPr>
              <a:t>=($1,200 Anual)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86377" y="5634381"/>
            <a:ext cx="3125965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F47805"/>
                </a:solidFill>
                <a:latin typeface="Roboto Bold"/>
              </a:rPr>
              <a:t>Financial</a:t>
            </a:r>
          </a:p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F47805"/>
                </a:solidFill>
                <a:latin typeface="Roboto Bold"/>
              </a:rPr>
              <a:t>Associate</a:t>
            </a:r>
          </a:p>
          <a:p>
            <a:pPr algn="ctr">
              <a:lnSpc>
                <a:spcPts val="3681"/>
              </a:lnSpc>
            </a:pPr>
            <a:endParaRPr lang="en-US" sz="3067">
              <a:solidFill>
                <a:srgbClr val="F47805"/>
              </a:solidFill>
              <a:latin typeface="Robot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433859" y="5401018"/>
            <a:ext cx="3332007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F47805"/>
                </a:solidFill>
                <a:latin typeface="Roboto Bold"/>
              </a:rPr>
              <a:t>Senior </a:t>
            </a:r>
          </a:p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F47805"/>
                </a:solidFill>
                <a:latin typeface="Roboto Bold"/>
              </a:rPr>
              <a:t>Financial </a:t>
            </a:r>
          </a:p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F47805"/>
                </a:solidFill>
                <a:latin typeface="Roboto Bold"/>
              </a:rPr>
              <a:t>Associate</a:t>
            </a:r>
          </a:p>
          <a:p>
            <a:pPr algn="ctr">
              <a:lnSpc>
                <a:spcPts val="3681"/>
              </a:lnSpc>
            </a:pPr>
            <a:endParaRPr lang="en-US" sz="3067">
              <a:solidFill>
                <a:srgbClr val="F47805"/>
              </a:solidFill>
              <a:latin typeface="Roboto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9602637" y="5457653"/>
            <a:ext cx="3363631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F47805"/>
                </a:solidFill>
                <a:latin typeface="Roboto Bold"/>
              </a:rPr>
              <a:t>Senior</a:t>
            </a:r>
          </a:p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F47805"/>
                </a:solidFill>
                <a:latin typeface="Roboto Bold"/>
              </a:rPr>
              <a:t>Manager</a:t>
            </a:r>
          </a:p>
          <a:p>
            <a:pPr algn="ctr">
              <a:lnSpc>
                <a:spcPts val="3681"/>
              </a:lnSpc>
            </a:pPr>
            <a:endParaRPr lang="en-US" sz="3067">
              <a:solidFill>
                <a:srgbClr val="F47805"/>
              </a:solidFill>
              <a:latin typeface="Roboto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555447" y="5401018"/>
            <a:ext cx="3538941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F47805"/>
                </a:solidFill>
                <a:latin typeface="Roboto Bold"/>
              </a:rPr>
              <a:t>Executive</a:t>
            </a:r>
          </a:p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F47805"/>
                </a:solidFill>
                <a:latin typeface="Roboto Bold"/>
              </a:rPr>
              <a:t>Director</a:t>
            </a:r>
          </a:p>
          <a:p>
            <a:pPr algn="ctr">
              <a:lnSpc>
                <a:spcPts val="3681"/>
              </a:lnSpc>
            </a:pPr>
            <a:endParaRPr lang="en-US" sz="3067">
              <a:solidFill>
                <a:srgbClr val="F47805"/>
              </a:solidFill>
              <a:latin typeface="Roboto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624338" y="7287632"/>
            <a:ext cx="2650043" cy="47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3"/>
              </a:lnSpc>
            </a:pPr>
            <a:r>
              <a:rPr lang="en-US" sz="3061">
                <a:solidFill>
                  <a:srgbClr val="000000"/>
                </a:solidFill>
                <a:latin typeface="Roboto"/>
              </a:rPr>
              <a:t>70% = </a:t>
            </a:r>
            <a:r>
              <a:rPr lang="en-US" sz="3061">
                <a:solidFill>
                  <a:srgbClr val="000000"/>
                </a:solidFill>
                <a:latin typeface="Roboto Bold"/>
              </a:rPr>
              <a:t>$840.00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683338" y="7287632"/>
            <a:ext cx="2833050" cy="47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3"/>
              </a:lnSpc>
            </a:pPr>
            <a:r>
              <a:rPr lang="en-US" sz="3061">
                <a:solidFill>
                  <a:srgbClr val="000000"/>
                </a:solidFill>
                <a:latin typeface="Roboto"/>
              </a:rPr>
              <a:t>85% = </a:t>
            </a:r>
            <a:r>
              <a:rPr lang="en-US" sz="3061">
                <a:solidFill>
                  <a:srgbClr val="000000"/>
                </a:solidFill>
                <a:latin typeface="Roboto Bold"/>
              </a:rPr>
              <a:t>$1020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79092" y="7287632"/>
            <a:ext cx="3191672" cy="47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3"/>
              </a:lnSpc>
            </a:pPr>
            <a:r>
              <a:rPr lang="en-US" sz="3061">
                <a:solidFill>
                  <a:srgbClr val="000000"/>
                </a:solidFill>
                <a:latin typeface="Roboto"/>
              </a:rPr>
              <a:t>100% = </a:t>
            </a:r>
            <a:r>
              <a:rPr lang="en-US" sz="3061">
                <a:solidFill>
                  <a:srgbClr val="000000"/>
                </a:solidFill>
                <a:latin typeface="Roboto Bold"/>
              </a:rPr>
              <a:t>$1,200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097075" y="7287632"/>
            <a:ext cx="2650043" cy="47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3"/>
              </a:lnSpc>
            </a:pPr>
            <a:r>
              <a:rPr lang="en-US" sz="3061">
                <a:solidFill>
                  <a:srgbClr val="000000"/>
                </a:solidFill>
                <a:latin typeface="Roboto"/>
              </a:rPr>
              <a:t>115% = </a:t>
            </a:r>
            <a:r>
              <a:rPr lang="en-US" sz="3061">
                <a:solidFill>
                  <a:srgbClr val="000000"/>
                </a:solidFill>
                <a:latin typeface="Roboto Bold"/>
              </a:rPr>
              <a:t>$1,380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28700" y="9079892"/>
            <a:ext cx="16260047" cy="898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917">
                <a:solidFill>
                  <a:srgbClr val="000000"/>
                </a:solidFill>
                <a:latin typeface="Roboto Bold"/>
              </a:rPr>
              <a:t>Los ejemplos suponen una prima anual de $ 1,200 con Foresters Non-med Term 15, 20, 25 o 30</a:t>
            </a:r>
          </a:p>
          <a:p>
            <a:pPr algn="ctr">
              <a:lnSpc>
                <a:spcPts val="3500"/>
              </a:lnSpc>
            </a:pPr>
            <a:endParaRPr lang="en-US" sz="2917">
              <a:solidFill>
                <a:srgbClr val="000000"/>
              </a:solidFill>
              <a:latin typeface="Roboto Bold"/>
            </a:endParaRP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A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2388" y="2318173"/>
            <a:ext cx="4326205" cy="6940127"/>
            <a:chOff x="0" y="0"/>
            <a:chExt cx="12908831" cy="20708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08831" cy="20708435"/>
            </a:xfrm>
            <a:custGeom>
              <a:avLst/>
              <a:gdLst/>
              <a:ahLst/>
              <a:cxnLst/>
              <a:rect l="l" t="t" r="r" b="b"/>
              <a:pathLst>
                <a:path w="12908831" h="20708435">
                  <a:moveTo>
                    <a:pt x="12784371" y="59690"/>
                  </a:moveTo>
                  <a:cubicBezTo>
                    <a:pt x="12819931" y="59690"/>
                    <a:pt x="12849141" y="88900"/>
                    <a:pt x="12849141" y="124460"/>
                  </a:cubicBezTo>
                  <a:lnTo>
                    <a:pt x="12849141" y="20583975"/>
                  </a:lnTo>
                  <a:cubicBezTo>
                    <a:pt x="12849141" y="20619535"/>
                    <a:pt x="12819931" y="20648744"/>
                    <a:pt x="12784371" y="20648744"/>
                  </a:cubicBezTo>
                  <a:lnTo>
                    <a:pt x="124460" y="20648744"/>
                  </a:lnTo>
                  <a:cubicBezTo>
                    <a:pt x="88900" y="20648744"/>
                    <a:pt x="59690" y="20619535"/>
                    <a:pt x="59690" y="2058397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784371" y="59690"/>
                  </a:lnTo>
                  <a:moveTo>
                    <a:pt x="1278437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0583975"/>
                  </a:lnTo>
                  <a:cubicBezTo>
                    <a:pt x="0" y="20652555"/>
                    <a:pt x="55880" y="20708435"/>
                    <a:pt x="124460" y="20708435"/>
                  </a:cubicBezTo>
                  <a:lnTo>
                    <a:pt x="12784372" y="20708435"/>
                  </a:lnTo>
                  <a:cubicBezTo>
                    <a:pt x="12852951" y="20708435"/>
                    <a:pt x="12908831" y="20652555"/>
                    <a:pt x="12908831" y="20583975"/>
                  </a:cubicBezTo>
                  <a:lnTo>
                    <a:pt x="12908831" y="124460"/>
                  </a:lnTo>
                  <a:cubicBezTo>
                    <a:pt x="12908831" y="55880"/>
                    <a:pt x="12852951" y="0"/>
                    <a:pt x="12784371" y="0"/>
                  </a:cubicBezTo>
                  <a:close/>
                </a:path>
              </a:pathLst>
            </a:custGeom>
            <a:solidFill>
              <a:srgbClr val="F47805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22388" y="2318173"/>
            <a:ext cx="4326205" cy="1126325"/>
            <a:chOff x="0" y="0"/>
            <a:chExt cx="1463432" cy="381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432" cy="381004"/>
            </a:xfrm>
            <a:custGeom>
              <a:avLst/>
              <a:gdLst/>
              <a:ahLst/>
              <a:cxnLst/>
              <a:rect l="l" t="t" r="r" b="b"/>
              <a:pathLst>
                <a:path w="1463432" h="381004">
                  <a:moveTo>
                    <a:pt x="0" y="0"/>
                  </a:moveTo>
                  <a:lnTo>
                    <a:pt x="1463432" y="0"/>
                  </a:lnTo>
                  <a:lnTo>
                    <a:pt x="1463432" y="381004"/>
                  </a:lnTo>
                  <a:lnTo>
                    <a:pt x="0" y="381004"/>
                  </a:lnTo>
                  <a:close/>
                </a:path>
              </a:pathLst>
            </a:custGeom>
            <a:solidFill>
              <a:srgbClr val="F47805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64030" y="2318173"/>
            <a:ext cx="4399475" cy="6940127"/>
            <a:chOff x="0" y="0"/>
            <a:chExt cx="13127458" cy="207084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127458" cy="20708435"/>
            </a:xfrm>
            <a:custGeom>
              <a:avLst/>
              <a:gdLst/>
              <a:ahLst/>
              <a:cxnLst/>
              <a:rect l="l" t="t" r="r" b="b"/>
              <a:pathLst>
                <a:path w="13127458" h="20708435">
                  <a:moveTo>
                    <a:pt x="13002998" y="59690"/>
                  </a:moveTo>
                  <a:cubicBezTo>
                    <a:pt x="13038558" y="59690"/>
                    <a:pt x="13067768" y="88900"/>
                    <a:pt x="13067768" y="124460"/>
                  </a:cubicBezTo>
                  <a:lnTo>
                    <a:pt x="13067768" y="20583975"/>
                  </a:lnTo>
                  <a:cubicBezTo>
                    <a:pt x="13067768" y="20619535"/>
                    <a:pt x="13038558" y="20648744"/>
                    <a:pt x="13002998" y="20648744"/>
                  </a:cubicBezTo>
                  <a:lnTo>
                    <a:pt x="124460" y="20648744"/>
                  </a:lnTo>
                  <a:cubicBezTo>
                    <a:pt x="88900" y="20648744"/>
                    <a:pt x="59690" y="20619535"/>
                    <a:pt x="59690" y="2058397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002998" y="59690"/>
                  </a:lnTo>
                  <a:moveTo>
                    <a:pt x="130029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0583975"/>
                  </a:lnTo>
                  <a:cubicBezTo>
                    <a:pt x="0" y="20652555"/>
                    <a:pt x="55880" y="20708435"/>
                    <a:pt x="124460" y="20708435"/>
                  </a:cubicBezTo>
                  <a:lnTo>
                    <a:pt x="13002998" y="20708435"/>
                  </a:lnTo>
                  <a:cubicBezTo>
                    <a:pt x="13071579" y="20708435"/>
                    <a:pt x="13127458" y="20652555"/>
                    <a:pt x="13127458" y="20583975"/>
                  </a:cubicBezTo>
                  <a:lnTo>
                    <a:pt x="13127458" y="124460"/>
                  </a:lnTo>
                  <a:cubicBezTo>
                    <a:pt x="13127458" y="55880"/>
                    <a:pt x="13071579" y="0"/>
                    <a:pt x="13002998" y="0"/>
                  </a:cubicBezTo>
                  <a:close/>
                </a:path>
              </a:pathLst>
            </a:custGeom>
            <a:solidFill>
              <a:srgbClr val="F47805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64030" y="2318173"/>
            <a:ext cx="4399475" cy="1126325"/>
            <a:chOff x="0" y="0"/>
            <a:chExt cx="1488217" cy="3810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88217" cy="381004"/>
            </a:xfrm>
            <a:custGeom>
              <a:avLst/>
              <a:gdLst/>
              <a:ahLst/>
              <a:cxnLst/>
              <a:rect l="l" t="t" r="r" b="b"/>
              <a:pathLst>
                <a:path w="1488217" h="381004">
                  <a:moveTo>
                    <a:pt x="0" y="0"/>
                  </a:moveTo>
                  <a:lnTo>
                    <a:pt x="1488217" y="0"/>
                  </a:lnTo>
                  <a:lnTo>
                    <a:pt x="1488217" y="381004"/>
                  </a:lnTo>
                  <a:lnTo>
                    <a:pt x="0" y="381004"/>
                  </a:lnTo>
                  <a:close/>
                </a:path>
              </a:pathLst>
            </a:custGeom>
            <a:solidFill>
              <a:srgbClr val="F47805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68444" y="2318173"/>
            <a:ext cx="4497167" cy="6940127"/>
            <a:chOff x="0" y="0"/>
            <a:chExt cx="13418960" cy="207084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418961" cy="20708435"/>
            </a:xfrm>
            <a:custGeom>
              <a:avLst/>
              <a:gdLst/>
              <a:ahLst/>
              <a:cxnLst/>
              <a:rect l="l" t="t" r="r" b="b"/>
              <a:pathLst>
                <a:path w="13418961" h="20708435">
                  <a:moveTo>
                    <a:pt x="13294500" y="59690"/>
                  </a:moveTo>
                  <a:cubicBezTo>
                    <a:pt x="13330061" y="59690"/>
                    <a:pt x="13359270" y="88900"/>
                    <a:pt x="13359270" y="124460"/>
                  </a:cubicBezTo>
                  <a:lnTo>
                    <a:pt x="13359270" y="20583975"/>
                  </a:lnTo>
                  <a:cubicBezTo>
                    <a:pt x="13359270" y="20619535"/>
                    <a:pt x="13330061" y="20648744"/>
                    <a:pt x="13294500" y="20648744"/>
                  </a:cubicBezTo>
                  <a:lnTo>
                    <a:pt x="124460" y="20648744"/>
                  </a:lnTo>
                  <a:cubicBezTo>
                    <a:pt x="88900" y="20648744"/>
                    <a:pt x="59690" y="20619535"/>
                    <a:pt x="59690" y="2058397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294500" y="59690"/>
                  </a:lnTo>
                  <a:moveTo>
                    <a:pt x="132945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0583975"/>
                  </a:lnTo>
                  <a:cubicBezTo>
                    <a:pt x="0" y="20652555"/>
                    <a:pt x="55880" y="20708435"/>
                    <a:pt x="124460" y="20708435"/>
                  </a:cubicBezTo>
                  <a:lnTo>
                    <a:pt x="13294500" y="20708435"/>
                  </a:lnTo>
                  <a:cubicBezTo>
                    <a:pt x="13363080" y="20708435"/>
                    <a:pt x="13418961" y="20652555"/>
                    <a:pt x="13418961" y="20583975"/>
                  </a:cubicBezTo>
                  <a:lnTo>
                    <a:pt x="13418961" y="124460"/>
                  </a:lnTo>
                  <a:cubicBezTo>
                    <a:pt x="13418961" y="55880"/>
                    <a:pt x="13363080" y="0"/>
                    <a:pt x="13294500" y="0"/>
                  </a:cubicBezTo>
                  <a:close/>
                </a:path>
              </a:pathLst>
            </a:custGeom>
            <a:solidFill>
              <a:srgbClr val="F47805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268444" y="2318173"/>
            <a:ext cx="4497167" cy="1126325"/>
            <a:chOff x="0" y="0"/>
            <a:chExt cx="1521264" cy="3810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21264" cy="381004"/>
            </a:xfrm>
            <a:custGeom>
              <a:avLst/>
              <a:gdLst/>
              <a:ahLst/>
              <a:cxnLst/>
              <a:rect l="l" t="t" r="r" b="b"/>
              <a:pathLst>
                <a:path w="1521264" h="381004">
                  <a:moveTo>
                    <a:pt x="0" y="0"/>
                  </a:moveTo>
                  <a:lnTo>
                    <a:pt x="1521264" y="0"/>
                  </a:lnTo>
                  <a:lnTo>
                    <a:pt x="1521264" y="381004"/>
                  </a:lnTo>
                  <a:lnTo>
                    <a:pt x="0" y="381004"/>
                  </a:lnTo>
                  <a:close/>
                </a:path>
              </a:pathLst>
            </a:custGeom>
            <a:solidFill>
              <a:srgbClr val="F47805"/>
            </a:solidFill>
          </p:spPr>
          <p:txBody>
            <a:bodyPr/>
            <a:lstStyle/>
            <a:p>
              <a:endParaRPr lang="es-419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l="24286" t="38589" r="23182"/>
          <a:stretch>
            <a:fillRect/>
          </a:stretch>
        </p:blipFill>
        <p:spPr>
          <a:xfrm>
            <a:off x="7000973" y="5889279"/>
            <a:ext cx="4293003" cy="334997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l="38169" t="15067" r="14163" b="7734"/>
          <a:stretch>
            <a:fillRect/>
          </a:stretch>
        </p:blipFill>
        <p:spPr>
          <a:xfrm>
            <a:off x="2226917" y="6310899"/>
            <a:ext cx="2726459" cy="29474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 t="22332" b="33841"/>
          <a:stretch>
            <a:fillRect/>
          </a:stretch>
        </p:blipFill>
        <p:spPr>
          <a:xfrm>
            <a:off x="12121435" y="6004896"/>
            <a:ext cx="4905486" cy="322482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082633" y="114403"/>
            <a:ext cx="12122734" cy="168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51"/>
              </a:lnSpc>
            </a:pPr>
            <a:r>
              <a:rPr lang="en-US" sz="8179">
                <a:solidFill>
                  <a:srgbClr val="F7F4EF"/>
                </a:solidFill>
                <a:latin typeface="Mont Bold"/>
              </a:rPr>
              <a:t>¿Puedo ganar dinero?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65249" y="2405166"/>
            <a:ext cx="3125965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F7F4EF"/>
                </a:solidFill>
                <a:latin typeface="Roboto Bold"/>
              </a:rPr>
              <a:t>A Tiempo</a:t>
            </a:r>
          </a:p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F7F4EF"/>
                </a:solidFill>
                <a:latin typeface="Roboto Bold"/>
              </a:rPr>
              <a:t>Parcial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00784" y="2405166"/>
            <a:ext cx="3125965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F7F4EF"/>
                </a:solidFill>
                <a:latin typeface="Roboto Bold"/>
              </a:rPr>
              <a:t>A Tiempo</a:t>
            </a:r>
          </a:p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F7F4EF"/>
                </a:solidFill>
                <a:latin typeface="Roboto Bold"/>
              </a:rPr>
              <a:t>Completo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101195" y="2405166"/>
            <a:ext cx="3125965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F7F4EF"/>
                </a:solidFill>
                <a:latin typeface="Roboto Bold"/>
              </a:rPr>
              <a:t>Propietario de Agencia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69658" y="3689906"/>
            <a:ext cx="2917147" cy="685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9"/>
              </a:lnSpc>
            </a:pPr>
            <a:r>
              <a:rPr lang="en-US" sz="4441">
                <a:solidFill>
                  <a:srgbClr val="F7F4EF"/>
                </a:solidFill>
                <a:latin typeface="Roboto Bold"/>
              </a:rPr>
              <a:t>$24,000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05194" y="3689906"/>
            <a:ext cx="2917147" cy="685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9"/>
              </a:lnSpc>
            </a:pPr>
            <a:r>
              <a:rPr lang="en-US" sz="4441">
                <a:solidFill>
                  <a:srgbClr val="F7F4EF"/>
                </a:solidFill>
                <a:latin typeface="Roboto Bold"/>
              </a:rPr>
              <a:t>$100,000 +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101195" y="3661331"/>
            <a:ext cx="2917147" cy="685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9"/>
              </a:lnSpc>
            </a:pPr>
            <a:r>
              <a:rPr lang="en-US" sz="4441">
                <a:solidFill>
                  <a:srgbClr val="F7F4EF"/>
                </a:solidFill>
                <a:latin typeface="Roboto Bold"/>
              </a:rPr>
              <a:t>ILIMITADO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43153" y="4445346"/>
            <a:ext cx="3770158" cy="1120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1730" lvl="1" indent="-170865" algn="just">
              <a:lnSpc>
                <a:spcPts val="3054"/>
              </a:lnSpc>
              <a:buFont typeface="Arial"/>
              <a:buChar char="•"/>
            </a:pPr>
            <a:r>
              <a:rPr lang="en-US" sz="1582">
                <a:solidFill>
                  <a:srgbClr val="000000"/>
                </a:solidFill>
                <a:latin typeface="Roboto"/>
              </a:rPr>
              <a:t>Entrenador con usted en cada paso</a:t>
            </a:r>
          </a:p>
          <a:p>
            <a:pPr marL="341730" lvl="1" indent="-170865" algn="just">
              <a:lnSpc>
                <a:spcPts val="3054"/>
              </a:lnSpc>
              <a:buFont typeface="Arial"/>
              <a:buChar char="•"/>
            </a:pPr>
            <a:r>
              <a:rPr lang="en-US" sz="1582">
                <a:solidFill>
                  <a:srgbClr val="000000"/>
                </a:solidFill>
                <a:latin typeface="Roboto"/>
              </a:rPr>
              <a:t>Gana mientras aprendes</a:t>
            </a:r>
          </a:p>
          <a:p>
            <a:pPr marL="341730" lvl="1" indent="-170865" algn="just">
              <a:lnSpc>
                <a:spcPts val="3054"/>
              </a:lnSpc>
              <a:buFont typeface="Arial"/>
              <a:buChar char="•"/>
            </a:pPr>
            <a:r>
              <a:rPr lang="en-US" sz="1582">
                <a:solidFill>
                  <a:srgbClr val="000000"/>
                </a:solidFill>
                <a:latin typeface="Roboto"/>
              </a:rPr>
              <a:t>Ve a tu propio ritmo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62396" y="4521546"/>
            <a:ext cx="3770158" cy="1120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1730" lvl="1" indent="-170865" algn="just">
              <a:lnSpc>
                <a:spcPts val="3054"/>
              </a:lnSpc>
              <a:buFont typeface="Arial"/>
              <a:buChar char="•"/>
            </a:pPr>
            <a:r>
              <a:rPr lang="en-US" sz="1582">
                <a:solidFill>
                  <a:srgbClr val="000000"/>
                </a:solidFill>
                <a:latin typeface="Roboto"/>
              </a:rPr>
              <a:t>Ingresos residuales</a:t>
            </a:r>
          </a:p>
          <a:p>
            <a:pPr marL="341730" lvl="1" indent="-170865" algn="just">
              <a:lnSpc>
                <a:spcPts val="3054"/>
              </a:lnSpc>
              <a:buFont typeface="Arial"/>
              <a:buChar char="•"/>
            </a:pPr>
            <a:r>
              <a:rPr lang="en-US" sz="1582">
                <a:solidFill>
                  <a:srgbClr val="000000"/>
                </a:solidFill>
                <a:latin typeface="Roboto"/>
              </a:rPr>
              <a:t>Ingresos adicionales</a:t>
            </a:r>
          </a:p>
          <a:p>
            <a:pPr marL="341730" lvl="1" indent="-170865" algn="just">
              <a:lnSpc>
                <a:spcPts val="3054"/>
              </a:lnSpc>
              <a:buFont typeface="Arial"/>
              <a:buChar char="•"/>
            </a:pPr>
            <a:r>
              <a:rPr lang="en-US" sz="1582">
                <a:solidFill>
                  <a:srgbClr val="000000"/>
                </a:solidFill>
                <a:latin typeface="Roboto"/>
              </a:rPr>
              <a:t>Propiedad de la cartera de clientes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35922" y="4388196"/>
            <a:ext cx="4076513" cy="1501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1730" lvl="1" indent="-170865" algn="just">
              <a:lnSpc>
                <a:spcPts val="3054"/>
              </a:lnSpc>
              <a:buFont typeface="Arial"/>
              <a:buChar char="•"/>
            </a:pPr>
            <a:r>
              <a:rPr lang="en-US" sz="1582">
                <a:solidFill>
                  <a:srgbClr val="000000"/>
                </a:solidFill>
                <a:latin typeface="Roboto"/>
              </a:rPr>
              <a:t>Ganar anulaciones de agencia</a:t>
            </a:r>
          </a:p>
          <a:p>
            <a:pPr marL="341730" lvl="1" indent="-170865" algn="just">
              <a:lnSpc>
                <a:spcPts val="3054"/>
              </a:lnSpc>
              <a:buFont typeface="Arial"/>
              <a:buChar char="•"/>
            </a:pPr>
            <a:r>
              <a:rPr lang="en-US" sz="1582">
                <a:solidFill>
                  <a:srgbClr val="000000"/>
                </a:solidFill>
                <a:latin typeface="Roboto"/>
              </a:rPr>
              <a:t>Promover a los propietarios de agencias</a:t>
            </a:r>
          </a:p>
          <a:p>
            <a:pPr marL="341730" lvl="1" indent="-170865" algn="just">
              <a:lnSpc>
                <a:spcPts val="3054"/>
              </a:lnSpc>
              <a:buFont typeface="Arial"/>
              <a:buChar char="•"/>
            </a:pPr>
            <a:r>
              <a:rPr lang="en-US" sz="1582">
                <a:solidFill>
                  <a:srgbClr val="000000"/>
                </a:solidFill>
                <a:latin typeface="Roboto"/>
              </a:rPr>
              <a:t>Construir en EE.UU. Y Canadá</a:t>
            </a:r>
          </a:p>
          <a:p>
            <a:pPr marL="341730" lvl="1" indent="-170865" algn="just">
              <a:lnSpc>
                <a:spcPts val="3054"/>
              </a:lnSpc>
              <a:buFont typeface="Arial"/>
              <a:buChar char="•"/>
            </a:pPr>
            <a:r>
              <a:rPr lang="en-US" sz="1582">
                <a:solidFill>
                  <a:srgbClr val="000000"/>
                </a:solidFill>
                <a:latin typeface="Roboto"/>
              </a:rPr>
              <a:t>Propiedad de su agencia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00412" y="5634929"/>
            <a:ext cx="3770158" cy="597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1582">
                <a:solidFill>
                  <a:srgbClr val="FFFFFF"/>
                </a:solidFill>
                <a:latin typeface="Roboto Bold"/>
              </a:rPr>
              <a:t>AYUDAR UN CLIENTE:</a:t>
            </a:r>
          </a:p>
          <a:p>
            <a:pPr algn="ctr">
              <a:lnSpc>
                <a:spcPts val="791"/>
              </a:lnSpc>
            </a:pPr>
            <a:r>
              <a:rPr lang="en-US" sz="1582">
                <a:solidFill>
                  <a:srgbClr val="000000"/>
                </a:solidFill>
                <a:latin typeface="Roboto Bold"/>
              </a:rPr>
              <a:t>$800 - $1.100</a:t>
            </a:r>
          </a:p>
        </p:txBody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2999"/>
          </a:blip>
          <a:srcRect t="5080" b="5080"/>
          <a:stretch>
            <a:fillRect/>
          </a:stretch>
        </p:blipFill>
        <p:spPr>
          <a:xfrm>
            <a:off x="453249" y="1821133"/>
            <a:ext cx="10294086" cy="924818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45053" y="2486374"/>
            <a:ext cx="7303367" cy="6883469"/>
            <a:chOff x="0" y="0"/>
            <a:chExt cx="2562428" cy="24151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62428" cy="2415105"/>
            </a:xfrm>
            <a:custGeom>
              <a:avLst/>
              <a:gdLst/>
              <a:ahLst/>
              <a:cxnLst/>
              <a:rect l="l" t="t" r="r" b="b"/>
              <a:pathLst>
                <a:path w="2562428" h="2415105">
                  <a:moveTo>
                    <a:pt x="2437968" y="2415105"/>
                  </a:moveTo>
                  <a:lnTo>
                    <a:pt x="124460" y="2415105"/>
                  </a:lnTo>
                  <a:cubicBezTo>
                    <a:pt x="55880" y="2415105"/>
                    <a:pt x="0" y="2359225"/>
                    <a:pt x="0" y="22906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37969" y="0"/>
                  </a:lnTo>
                  <a:cubicBezTo>
                    <a:pt x="2506549" y="0"/>
                    <a:pt x="2562428" y="55880"/>
                    <a:pt x="2562428" y="124460"/>
                  </a:cubicBezTo>
                  <a:lnTo>
                    <a:pt x="2562428" y="2290645"/>
                  </a:lnTo>
                  <a:cubicBezTo>
                    <a:pt x="2562428" y="2359225"/>
                    <a:pt x="2506549" y="2415105"/>
                    <a:pt x="2437969" y="241510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419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2999"/>
          </a:blip>
          <a:srcRect t="5301" b="5301"/>
          <a:stretch>
            <a:fillRect/>
          </a:stretch>
        </p:blipFill>
        <p:spPr>
          <a:xfrm>
            <a:off x="8605857" y="1821133"/>
            <a:ext cx="10345106" cy="924818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5770010" y="2495899"/>
            <a:ext cx="1921045" cy="3596772"/>
            <a:chOff x="0" y="0"/>
            <a:chExt cx="674010" cy="12619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4010" cy="1261948"/>
            </a:xfrm>
            <a:custGeom>
              <a:avLst/>
              <a:gdLst/>
              <a:ahLst/>
              <a:cxnLst/>
              <a:rect l="l" t="t" r="r" b="b"/>
              <a:pathLst>
                <a:path w="674010" h="1261948">
                  <a:moveTo>
                    <a:pt x="549550" y="1261948"/>
                  </a:moveTo>
                  <a:lnTo>
                    <a:pt x="124460" y="1261948"/>
                  </a:lnTo>
                  <a:cubicBezTo>
                    <a:pt x="55880" y="1261948"/>
                    <a:pt x="0" y="1206068"/>
                    <a:pt x="0" y="11374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9550" y="0"/>
                  </a:lnTo>
                  <a:cubicBezTo>
                    <a:pt x="618130" y="0"/>
                    <a:pt x="674010" y="55880"/>
                    <a:pt x="674010" y="124460"/>
                  </a:cubicBezTo>
                  <a:lnTo>
                    <a:pt x="674010" y="1137488"/>
                  </a:lnTo>
                  <a:cubicBezTo>
                    <a:pt x="674010" y="1206068"/>
                    <a:pt x="618130" y="1261948"/>
                    <a:pt x="549550" y="1261948"/>
                  </a:cubicBezTo>
                  <a:close/>
                </a:path>
              </a:pathLst>
            </a:custGeom>
            <a:solidFill>
              <a:srgbClr val="5B9E33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60477" y="2486374"/>
            <a:ext cx="7350206" cy="6883469"/>
            <a:chOff x="0" y="0"/>
            <a:chExt cx="2578862" cy="24151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78862" cy="2415105"/>
            </a:xfrm>
            <a:custGeom>
              <a:avLst/>
              <a:gdLst/>
              <a:ahLst/>
              <a:cxnLst/>
              <a:rect l="l" t="t" r="r" b="b"/>
              <a:pathLst>
                <a:path w="2578862" h="2415105">
                  <a:moveTo>
                    <a:pt x="2454402" y="2415105"/>
                  </a:moveTo>
                  <a:lnTo>
                    <a:pt x="124460" y="2415105"/>
                  </a:lnTo>
                  <a:cubicBezTo>
                    <a:pt x="55880" y="2415105"/>
                    <a:pt x="0" y="2359225"/>
                    <a:pt x="0" y="22906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54403" y="0"/>
                  </a:lnTo>
                  <a:cubicBezTo>
                    <a:pt x="2522982" y="0"/>
                    <a:pt x="2578862" y="55880"/>
                    <a:pt x="2578862" y="124460"/>
                  </a:cubicBezTo>
                  <a:lnTo>
                    <a:pt x="2578862" y="2290645"/>
                  </a:lnTo>
                  <a:cubicBezTo>
                    <a:pt x="2578862" y="2359225"/>
                    <a:pt x="2522982" y="2415105"/>
                    <a:pt x="2454403" y="241510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419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2113617" y="5029200"/>
            <a:ext cx="6492240" cy="0"/>
          </a:xfrm>
          <a:prstGeom prst="line">
            <a:avLst/>
          </a:prstGeom>
          <a:ln w="9525" cap="rnd">
            <a:solidFill>
              <a:srgbClr val="F4780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419"/>
          </a:p>
        </p:txBody>
      </p:sp>
      <p:sp>
        <p:nvSpPr>
          <p:cNvPr id="11" name="AutoShape 11"/>
          <p:cNvSpPr/>
          <p:nvPr/>
        </p:nvSpPr>
        <p:spPr>
          <a:xfrm>
            <a:off x="10108510" y="4347075"/>
            <a:ext cx="6492240" cy="0"/>
          </a:xfrm>
          <a:prstGeom prst="line">
            <a:avLst/>
          </a:prstGeom>
          <a:ln w="9525" cap="rnd">
            <a:solidFill>
              <a:srgbClr val="F4780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419"/>
          </a:p>
        </p:txBody>
      </p:sp>
      <p:grpSp>
        <p:nvGrpSpPr>
          <p:cNvPr id="12" name="Group 12"/>
          <p:cNvGrpSpPr/>
          <p:nvPr/>
        </p:nvGrpSpPr>
        <p:grpSpPr>
          <a:xfrm>
            <a:off x="1680616" y="8259734"/>
            <a:ext cx="6832240" cy="890254"/>
            <a:chOff x="0" y="0"/>
            <a:chExt cx="5307172" cy="6915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07172" cy="691534"/>
            </a:xfrm>
            <a:custGeom>
              <a:avLst/>
              <a:gdLst/>
              <a:ahLst/>
              <a:cxnLst/>
              <a:rect l="l" t="t" r="r" b="b"/>
              <a:pathLst>
                <a:path w="5307172" h="691534">
                  <a:moveTo>
                    <a:pt x="5182712" y="691534"/>
                  </a:moveTo>
                  <a:lnTo>
                    <a:pt x="124460" y="691534"/>
                  </a:lnTo>
                  <a:cubicBezTo>
                    <a:pt x="55880" y="691534"/>
                    <a:pt x="0" y="635654"/>
                    <a:pt x="0" y="56707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82712" y="0"/>
                  </a:lnTo>
                  <a:cubicBezTo>
                    <a:pt x="5251292" y="0"/>
                    <a:pt x="5307172" y="55880"/>
                    <a:pt x="5307172" y="124460"/>
                  </a:cubicBezTo>
                  <a:lnTo>
                    <a:pt x="5307172" y="567074"/>
                  </a:lnTo>
                  <a:cubicBezTo>
                    <a:pt x="5307172" y="635654"/>
                    <a:pt x="5251292" y="691534"/>
                    <a:pt x="5182712" y="691534"/>
                  </a:cubicBezTo>
                  <a:close/>
                </a:path>
              </a:pathLst>
            </a:custGeom>
            <a:solidFill>
              <a:srgbClr val="5AB821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19459" y="6830151"/>
            <a:ext cx="6832240" cy="2231906"/>
            <a:chOff x="0" y="0"/>
            <a:chExt cx="5307172" cy="17337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307172" cy="1733708"/>
            </a:xfrm>
            <a:custGeom>
              <a:avLst/>
              <a:gdLst/>
              <a:ahLst/>
              <a:cxnLst/>
              <a:rect l="l" t="t" r="r" b="b"/>
              <a:pathLst>
                <a:path w="5307172" h="1733708">
                  <a:moveTo>
                    <a:pt x="5182712" y="1733708"/>
                  </a:moveTo>
                  <a:lnTo>
                    <a:pt x="124460" y="1733708"/>
                  </a:lnTo>
                  <a:cubicBezTo>
                    <a:pt x="55880" y="1733708"/>
                    <a:pt x="0" y="1677828"/>
                    <a:pt x="0" y="16092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82712" y="0"/>
                  </a:lnTo>
                  <a:cubicBezTo>
                    <a:pt x="5251292" y="0"/>
                    <a:pt x="5307172" y="55880"/>
                    <a:pt x="5307172" y="124460"/>
                  </a:cubicBezTo>
                  <a:lnTo>
                    <a:pt x="5307172" y="1609248"/>
                  </a:lnTo>
                  <a:cubicBezTo>
                    <a:pt x="5307172" y="1677828"/>
                    <a:pt x="5251292" y="1733708"/>
                    <a:pt x="5182712" y="1733708"/>
                  </a:cubicBezTo>
                  <a:close/>
                </a:path>
              </a:pathLst>
            </a:custGeom>
            <a:solidFill>
              <a:srgbClr val="5AB821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767790" y="2782025"/>
            <a:ext cx="681416" cy="649200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9938124" y="2872900"/>
            <a:ext cx="681416" cy="649200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543350" y="6830151"/>
            <a:ext cx="2057400" cy="20574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819105" y="428422"/>
            <a:ext cx="10649789" cy="1390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7"/>
              </a:lnSpc>
            </a:pPr>
            <a:r>
              <a:rPr lang="en-US" sz="7968">
                <a:solidFill>
                  <a:srgbClr val="000000"/>
                </a:solidFill>
                <a:latin typeface="Mont Bold"/>
              </a:rPr>
              <a:t>¿Como </a:t>
            </a:r>
            <a:r>
              <a:rPr lang="en-US" sz="7968">
                <a:solidFill>
                  <a:srgbClr val="F47805"/>
                </a:solidFill>
                <a:latin typeface="Mont Bold"/>
              </a:rPr>
              <a:t>iniciar</a:t>
            </a:r>
            <a:r>
              <a:rPr lang="en-US" sz="7968">
                <a:solidFill>
                  <a:srgbClr val="000000"/>
                </a:solidFill>
                <a:latin typeface="Mont Bold"/>
              </a:rPr>
              <a:t>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70512" y="2954250"/>
            <a:ext cx="4286797" cy="141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000000"/>
                </a:solidFill>
                <a:latin typeface="Roboto Bold"/>
              </a:rPr>
              <a:t>Acuerdo de Propiedad del Asociado (AOA)</a:t>
            </a:r>
          </a:p>
          <a:p>
            <a:pPr algn="ctr">
              <a:lnSpc>
                <a:spcPts val="3681"/>
              </a:lnSpc>
            </a:pPr>
            <a:endParaRPr lang="en-US" sz="3067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523200" y="4000324"/>
            <a:ext cx="2981421" cy="79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1"/>
              </a:lnSpc>
            </a:pPr>
            <a:r>
              <a:rPr lang="en-US" sz="5176" spc="854">
                <a:solidFill>
                  <a:srgbClr val="F47805"/>
                </a:solidFill>
                <a:latin typeface="Roboto Bold"/>
              </a:rPr>
              <a:t>$150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50616" y="5858838"/>
            <a:ext cx="2229411" cy="2175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7296" lvl="1" indent="-263648">
              <a:lnSpc>
                <a:spcPts val="3419"/>
              </a:lnSpc>
              <a:buFont typeface="Arial"/>
              <a:buChar char="•"/>
            </a:pPr>
            <a:r>
              <a:rPr lang="en-US" sz="2442">
                <a:solidFill>
                  <a:srgbClr val="000000"/>
                </a:solidFill>
                <a:latin typeface="Roboto"/>
              </a:rPr>
              <a:t>Curso de Licencias</a:t>
            </a:r>
          </a:p>
          <a:p>
            <a:pPr>
              <a:lnSpc>
                <a:spcPts val="3419"/>
              </a:lnSpc>
            </a:pPr>
            <a:endParaRPr lang="en-US" sz="2442">
              <a:solidFill>
                <a:srgbClr val="000000"/>
              </a:solidFill>
              <a:latin typeface="Roboto"/>
            </a:endParaRPr>
          </a:p>
          <a:p>
            <a:pPr marL="527296" lvl="1" indent="-263648">
              <a:lnSpc>
                <a:spcPts val="3419"/>
              </a:lnSpc>
              <a:buFont typeface="Arial"/>
              <a:buChar char="•"/>
            </a:pPr>
            <a:r>
              <a:rPr lang="en-US" sz="2442">
                <a:solidFill>
                  <a:srgbClr val="000000"/>
                </a:solidFill>
                <a:latin typeface="Roboto"/>
              </a:rPr>
              <a:t>Cobertura E&amp;O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080027" y="5391917"/>
            <a:ext cx="1684532" cy="319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83"/>
              </a:lnSpc>
            </a:pPr>
            <a:r>
              <a:rPr lang="en-US" sz="1845">
                <a:solidFill>
                  <a:srgbClr val="000000"/>
                </a:solidFill>
                <a:latin typeface="Roboto Bold"/>
              </a:rPr>
              <a:t>Promedio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215244" y="6130771"/>
            <a:ext cx="1811327" cy="42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8"/>
              </a:lnSpc>
            </a:pPr>
            <a:r>
              <a:rPr lang="en-US" sz="2370">
                <a:solidFill>
                  <a:srgbClr val="000000"/>
                </a:solidFill>
                <a:latin typeface="Roboto Bold"/>
              </a:rPr>
              <a:t>$210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215244" y="7384985"/>
            <a:ext cx="1811327" cy="42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8"/>
              </a:lnSpc>
            </a:pPr>
            <a:r>
              <a:rPr lang="en-US" sz="2370">
                <a:solidFill>
                  <a:srgbClr val="000000"/>
                </a:solidFill>
                <a:latin typeface="Roboto Bold"/>
              </a:rPr>
              <a:t>$540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580593" y="5391917"/>
            <a:ext cx="1684532" cy="319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83"/>
              </a:lnSpc>
            </a:pPr>
            <a:r>
              <a:rPr lang="en-US" sz="1845">
                <a:solidFill>
                  <a:srgbClr val="000000"/>
                </a:solidFill>
                <a:latin typeface="Roboto Bold"/>
              </a:rPr>
              <a:t>Nosotros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764559" y="6130771"/>
            <a:ext cx="1811327" cy="393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8"/>
              </a:lnSpc>
            </a:pPr>
            <a:r>
              <a:rPr lang="en-US" sz="2370" dirty="0">
                <a:solidFill>
                  <a:srgbClr val="000000"/>
                </a:solidFill>
                <a:latin typeface="Roboto Bold"/>
              </a:rPr>
              <a:t>$50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764559" y="7384985"/>
            <a:ext cx="1811327" cy="42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8"/>
              </a:lnSpc>
            </a:pPr>
            <a:r>
              <a:rPr lang="en-US" sz="2370">
                <a:solidFill>
                  <a:srgbClr val="000000"/>
                </a:solidFill>
                <a:latin typeface="Roboto Bold"/>
              </a:rPr>
              <a:t>$427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921325" y="5391917"/>
            <a:ext cx="1684532" cy="319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83"/>
              </a:lnSpc>
            </a:pPr>
            <a:r>
              <a:rPr lang="en-US" sz="1845">
                <a:solidFill>
                  <a:srgbClr val="000000"/>
                </a:solidFill>
                <a:latin typeface="Roboto Bold"/>
              </a:rPr>
              <a:t>Ahorro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937093" y="6130771"/>
            <a:ext cx="1811327" cy="393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8"/>
              </a:lnSpc>
            </a:pPr>
            <a:r>
              <a:rPr lang="en-US" sz="2370" dirty="0">
                <a:solidFill>
                  <a:srgbClr val="5B9E33"/>
                </a:solidFill>
                <a:latin typeface="Roboto Bold"/>
              </a:rPr>
              <a:t>$160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937093" y="7384985"/>
            <a:ext cx="1811327" cy="42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8"/>
              </a:lnSpc>
            </a:pPr>
            <a:r>
              <a:rPr lang="en-US" sz="2370">
                <a:solidFill>
                  <a:srgbClr val="5B9E33"/>
                </a:solidFill>
                <a:latin typeface="Roboto Bold"/>
              </a:rPr>
              <a:t>$113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018327" y="8419281"/>
            <a:ext cx="3991168" cy="56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7"/>
              </a:lnSpc>
            </a:pPr>
            <a:r>
              <a:rPr lang="en-US" sz="3622" spc="43" dirty="0" err="1">
                <a:solidFill>
                  <a:srgbClr val="F7F4EF"/>
                </a:solidFill>
                <a:latin typeface="Roboto Bold"/>
              </a:rPr>
              <a:t>Ahorre</a:t>
            </a:r>
            <a:r>
              <a:rPr lang="en-US" sz="3622" spc="43" dirty="0">
                <a:solidFill>
                  <a:srgbClr val="F7F4EF"/>
                </a:solidFill>
                <a:latin typeface="Roboto Bold"/>
              </a:rPr>
              <a:t> $423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211231" y="2772500"/>
            <a:ext cx="4286797" cy="47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000000"/>
                </a:solidFill>
                <a:latin typeface="Roboto Bold"/>
              </a:rPr>
              <a:t>Cuota Mensual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930754" y="3351685"/>
            <a:ext cx="4149125" cy="41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1"/>
              </a:lnSpc>
            </a:pPr>
            <a:r>
              <a:rPr lang="en-US" sz="2650" spc="437">
                <a:solidFill>
                  <a:srgbClr val="F3AA19"/>
                </a:solidFill>
                <a:latin typeface="Roboto Bold"/>
              </a:rPr>
              <a:t>para empezar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686531" y="3226075"/>
            <a:ext cx="2488447" cy="658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320" spc="712">
                <a:solidFill>
                  <a:srgbClr val="F47805"/>
                </a:solidFill>
                <a:latin typeface="Roboto Bold"/>
              </a:rPr>
              <a:t>$19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229225" y="4452145"/>
            <a:ext cx="5008579" cy="208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0539" lvl="1" indent="-240270">
              <a:lnSpc>
                <a:spcPts val="4206"/>
              </a:lnSpc>
              <a:buFont typeface="Arial"/>
              <a:buChar char="•"/>
            </a:pPr>
            <a:r>
              <a:rPr lang="en-US" sz="2225" dirty="0">
                <a:solidFill>
                  <a:srgbClr val="000000"/>
                </a:solidFill>
                <a:latin typeface="Roboto"/>
              </a:rPr>
              <a:t>Financial Associate </a:t>
            </a:r>
          </a:p>
          <a:p>
            <a:pPr marL="480539" lvl="1" indent="-240270">
              <a:lnSpc>
                <a:spcPts val="4206"/>
              </a:lnSpc>
              <a:buFont typeface="Arial"/>
              <a:buChar char="•"/>
            </a:pPr>
            <a:r>
              <a:rPr lang="en-US" sz="2225" dirty="0">
                <a:solidFill>
                  <a:srgbClr val="000000"/>
                </a:solidFill>
                <a:latin typeface="Roboto"/>
              </a:rPr>
              <a:t>Senior Financial Associate</a:t>
            </a:r>
          </a:p>
          <a:p>
            <a:pPr marL="480539" lvl="1" indent="-240270">
              <a:lnSpc>
                <a:spcPts val="4206"/>
              </a:lnSpc>
              <a:buFont typeface="Arial"/>
              <a:buChar char="•"/>
            </a:pPr>
            <a:r>
              <a:rPr lang="en-US" sz="2225" dirty="0">
                <a:solidFill>
                  <a:srgbClr val="000000"/>
                </a:solidFill>
                <a:latin typeface="Roboto"/>
              </a:rPr>
              <a:t>Senior Manager </a:t>
            </a:r>
          </a:p>
          <a:p>
            <a:pPr marL="480539" lvl="1" indent="-240270">
              <a:lnSpc>
                <a:spcPts val="4206"/>
              </a:lnSpc>
              <a:buFont typeface="Arial"/>
              <a:buChar char="•"/>
            </a:pPr>
            <a:r>
              <a:rPr lang="en-US" sz="2225" dirty="0">
                <a:solidFill>
                  <a:srgbClr val="000000"/>
                </a:solidFill>
                <a:latin typeface="Roboto"/>
              </a:rPr>
              <a:t>Executive Director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014011" y="3585466"/>
            <a:ext cx="2763795" cy="720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6"/>
              </a:lnSpc>
            </a:pPr>
            <a:endParaRPr/>
          </a:p>
          <a:p>
            <a:pPr algn="ctr">
              <a:lnSpc>
                <a:spcPts val="1866"/>
              </a:lnSpc>
            </a:pPr>
            <a:r>
              <a:rPr lang="en-US" sz="1555">
                <a:solidFill>
                  <a:srgbClr val="000000"/>
                </a:solidFill>
                <a:latin typeface="Arimo Bold"/>
              </a:rPr>
              <a:t>Sis</a:t>
            </a:r>
            <a:r>
              <a:rPr lang="en-US" sz="1555">
                <a:solidFill>
                  <a:srgbClr val="000000"/>
                </a:solidFill>
                <a:latin typeface="Roboto Bold"/>
              </a:rPr>
              <a:t>tema de apoyo back-office</a:t>
            </a:r>
          </a:p>
          <a:p>
            <a:pPr algn="ctr">
              <a:lnSpc>
                <a:spcPts val="1866"/>
              </a:lnSpc>
            </a:pPr>
            <a:endParaRPr lang="en-US" sz="1555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4795260" y="4452145"/>
            <a:ext cx="1397879" cy="263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6"/>
              </a:lnSpc>
            </a:pPr>
            <a:r>
              <a:rPr lang="en-US" sz="2225">
                <a:solidFill>
                  <a:srgbClr val="000000"/>
                </a:solidFill>
                <a:latin typeface="Roboto Bold"/>
              </a:rPr>
              <a:t>$35</a:t>
            </a:r>
          </a:p>
          <a:p>
            <a:pPr algn="r">
              <a:lnSpc>
                <a:spcPts val="4206"/>
              </a:lnSpc>
            </a:pPr>
            <a:r>
              <a:rPr lang="en-US" sz="2225">
                <a:solidFill>
                  <a:srgbClr val="000000"/>
                </a:solidFill>
                <a:latin typeface="Roboto Bold"/>
              </a:rPr>
              <a:t>$45</a:t>
            </a:r>
          </a:p>
          <a:p>
            <a:pPr algn="r">
              <a:lnSpc>
                <a:spcPts val="4206"/>
              </a:lnSpc>
            </a:pPr>
            <a:r>
              <a:rPr lang="en-US" sz="2225">
                <a:solidFill>
                  <a:srgbClr val="000000"/>
                </a:solidFill>
                <a:latin typeface="Roboto Bold"/>
              </a:rPr>
              <a:t>$65</a:t>
            </a:r>
          </a:p>
          <a:p>
            <a:pPr algn="r">
              <a:lnSpc>
                <a:spcPts val="4206"/>
              </a:lnSpc>
            </a:pPr>
            <a:r>
              <a:rPr lang="en-US" sz="2225">
                <a:solidFill>
                  <a:srgbClr val="000000"/>
                </a:solidFill>
                <a:latin typeface="Roboto Bold"/>
              </a:rPr>
              <a:t>$79</a:t>
            </a:r>
          </a:p>
          <a:p>
            <a:pPr algn="r">
              <a:lnSpc>
                <a:spcPts val="4206"/>
              </a:lnSpc>
            </a:pPr>
            <a:endParaRPr lang="en-US" sz="2225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0278831" y="7021822"/>
            <a:ext cx="3726485" cy="177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1594" lvl="1" indent="-190797">
              <a:lnSpc>
                <a:spcPts val="2810"/>
              </a:lnSpc>
              <a:buFont typeface="Arial"/>
              <a:buChar char="•"/>
            </a:pPr>
            <a:r>
              <a:rPr lang="en-US" sz="1767">
                <a:solidFill>
                  <a:srgbClr val="F7F4EF"/>
                </a:solidFill>
                <a:latin typeface="Roboto"/>
              </a:rPr>
              <a:t>Acceso a la videoteca 24/7</a:t>
            </a:r>
          </a:p>
          <a:p>
            <a:pPr marL="381594" lvl="1" indent="-190797">
              <a:lnSpc>
                <a:spcPts val="2810"/>
              </a:lnSpc>
              <a:buFont typeface="Arial"/>
              <a:buChar char="•"/>
            </a:pPr>
            <a:r>
              <a:rPr lang="en-US" sz="1767">
                <a:solidFill>
                  <a:srgbClr val="F7F4EF"/>
                </a:solidFill>
                <a:latin typeface="Roboto"/>
              </a:rPr>
              <a:t>Seminarios web semanales</a:t>
            </a:r>
          </a:p>
          <a:p>
            <a:pPr marL="381594" lvl="1" indent="-190797">
              <a:lnSpc>
                <a:spcPts val="2810"/>
              </a:lnSpc>
              <a:buFont typeface="Arial"/>
              <a:buChar char="•"/>
            </a:pPr>
            <a:r>
              <a:rPr lang="en-US" sz="1767">
                <a:solidFill>
                  <a:srgbClr val="F7F4EF"/>
                </a:solidFill>
                <a:latin typeface="Roboto"/>
              </a:rPr>
              <a:t>Programa de análisis financiero</a:t>
            </a:r>
          </a:p>
          <a:p>
            <a:pPr marL="381594" lvl="1" indent="-190797">
              <a:lnSpc>
                <a:spcPts val="2810"/>
              </a:lnSpc>
              <a:buFont typeface="Arial"/>
              <a:buChar char="•"/>
            </a:pPr>
            <a:r>
              <a:rPr lang="en-US" sz="1767">
                <a:solidFill>
                  <a:srgbClr val="F7F4EF"/>
                </a:solidFill>
                <a:latin typeface="Roboto"/>
              </a:rPr>
              <a:t>Herramienta de presupuestos</a:t>
            </a:r>
          </a:p>
          <a:p>
            <a:pPr marL="381594" lvl="1" indent="-190797">
              <a:lnSpc>
                <a:spcPts val="2810"/>
              </a:lnSpc>
              <a:buFont typeface="Arial"/>
              <a:buChar char="•"/>
            </a:pPr>
            <a:r>
              <a:rPr lang="en-US" sz="1767">
                <a:solidFill>
                  <a:srgbClr val="F7F4EF"/>
                </a:solidFill>
                <a:latin typeface="Roboto"/>
              </a:rPr>
              <a:t>CRM y -GSuite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353394" y="7013546"/>
            <a:ext cx="3726485" cy="177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10"/>
              </a:lnSpc>
            </a:pPr>
            <a:r>
              <a:rPr lang="en-US" sz="1767">
                <a:solidFill>
                  <a:srgbClr val="F7F4EF"/>
                </a:solidFill>
                <a:latin typeface="Roboto Bold"/>
              </a:rPr>
              <a:t>SIN COSTO</a:t>
            </a:r>
          </a:p>
          <a:p>
            <a:pPr algn="r">
              <a:lnSpc>
                <a:spcPts val="2810"/>
              </a:lnSpc>
            </a:pPr>
            <a:r>
              <a:rPr lang="en-US" sz="1767">
                <a:solidFill>
                  <a:srgbClr val="F7F4EF"/>
                </a:solidFill>
                <a:latin typeface="Roboto Bold"/>
              </a:rPr>
              <a:t>SIN COSTO</a:t>
            </a:r>
          </a:p>
          <a:p>
            <a:pPr algn="r">
              <a:lnSpc>
                <a:spcPts val="2810"/>
              </a:lnSpc>
            </a:pPr>
            <a:r>
              <a:rPr lang="en-US" sz="1767">
                <a:solidFill>
                  <a:srgbClr val="F7F4EF"/>
                </a:solidFill>
                <a:latin typeface="Roboto Bold"/>
              </a:rPr>
              <a:t>$75/Mo</a:t>
            </a:r>
          </a:p>
          <a:p>
            <a:pPr algn="r">
              <a:lnSpc>
                <a:spcPts val="2810"/>
              </a:lnSpc>
            </a:pPr>
            <a:r>
              <a:rPr lang="en-US" sz="1767">
                <a:solidFill>
                  <a:srgbClr val="F7F4EF"/>
                </a:solidFill>
                <a:latin typeface="Roboto Bold"/>
              </a:rPr>
              <a:t>$75/Mo</a:t>
            </a:r>
          </a:p>
          <a:p>
            <a:pPr algn="r">
              <a:lnSpc>
                <a:spcPts val="2810"/>
              </a:lnSpc>
            </a:pPr>
            <a:r>
              <a:rPr lang="en-US" sz="1767">
                <a:solidFill>
                  <a:srgbClr val="F7F4EF"/>
                </a:solidFill>
                <a:latin typeface="Roboto Bold"/>
              </a:rPr>
              <a:t>$80/Mo</a:t>
            </a:r>
          </a:p>
        </p:txBody>
      </p:sp>
      <p:sp>
        <p:nvSpPr>
          <p:cNvPr id="43" name="TextBox 43"/>
          <p:cNvSpPr txBox="1"/>
          <p:nvPr/>
        </p:nvSpPr>
        <p:spPr>
          <a:xfrm rot="5400000">
            <a:off x="15583336" y="4120110"/>
            <a:ext cx="3572325" cy="33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2133" spc="25">
                <a:solidFill>
                  <a:srgbClr val="F7F4EF"/>
                </a:solidFill>
                <a:latin typeface="Roboto Bold"/>
              </a:rPr>
              <a:t>Ahorre $151- $213/mes</a:t>
            </a:r>
          </a:p>
        </p:txBody>
      </p:sp>
      <p:pic>
        <p:nvPicPr>
          <p:cNvPr id="44" name="Picture 20">
            <a:extLst>
              <a:ext uri="{FF2B5EF4-FFF2-40B4-BE49-F238E27FC236}">
                <a16:creationId xmlns:a16="http://schemas.microsoft.com/office/drawing/2014/main" id="{1F3A4A0F-E34A-0553-331A-95A907E7EE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81561" y="2463105"/>
            <a:ext cx="2841298" cy="284129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1999"/>
          </a:blip>
          <a:srcRect l="13071" t="3084" r="7436" b="2612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11285" y="2485324"/>
            <a:ext cx="4326205" cy="6940127"/>
            <a:chOff x="0" y="0"/>
            <a:chExt cx="12908831" cy="207084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908831" cy="20708435"/>
            </a:xfrm>
            <a:custGeom>
              <a:avLst/>
              <a:gdLst/>
              <a:ahLst/>
              <a:cxnLst/>
              <a:rect l="l" t="t" r="r" b="b"/>
              <a:pathLst>
                <a:path w="12908831" h="20708435">
                  <a:moveTo>
                    <a:pt x="12784371" y="59690"/>
                  </a:moveTo>
                  <a:cubicBezTo>
                    <a:pt x="12819931" y="59690"/>
                    <a:pt x="12849141" y="88900"/>
                    <a:pt x="12849141" y="124460"/>
                  </a:cubicBezTo>
                  <a:lnTo>
                    <a:pt x="12849141" y="20583975"/>
                  </a:lnTo>
                  <a:cubicBezTo>
                    <a:pt x="12849141" y="20619535"/>
                    <a:pt x="12819931" y="20648744"/>
                    <a:pt x="12784371" y="20648744"/>
                  </a:cubicBezTo>
                  <a:lnTo>
                    <a:pt x="124460" y="20648744"/>
                  </a:lnTo>
                  <a:cubicBezTo>
                    <a:pt x="88900" y="20648744"/>
                    <a:pt x="59690" y="20619535"/>
                    <a:pt x="59690" y="2058397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784371" y="59690"/>
                  </a:lnTo>
                  <a:moveTo>
                    <a:pt x="1278437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0583975"/>
                  </a:lnTo>
                  <a:cubicBezTo>
                    <a:pt x="0" y="20652555"/>
                    <a:pt x="55880" y="20708435"/>
                    <a:pt x="124460" y="20708435"/>
                  </a:cubicBezTo>
                  <a:lnTo>
                    <a:pt x="12784372" y="20708435"/>
                  </a:lnTo>
                  <a:cubicBezTo>
                    <a:pt x="12852951" y="20708435"/>
                    <a:pt x="12908831" y="20652555"/>
                    <a:pt x="12908831" y="20583975"/>
                  </a:cubicBezTo>
                  <a:lnTo>
                    <a:pt x="12908831" y="124460"/>
                  </a:lnTo>
                  <a:cubicBezTo>
                    <a:pt x="12908831" y="55880"/>
                    <a:pt x="12852951" y="0"/>
                    <a:pt x="12784371" y="0"/>
                  </a:cubicBezTo>
                  <a:close/>
                </a:path>
              </a:pathLst>
            </a:custGeom>
            <a:solidFill>
              <a:srgbClr val="F47805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35396" y="2485324"/>
            <a:ext cx="4399475" cy="6940127"/>
            <a:chOff x="0" y="0"/>
            <a:chExt cx="13127458" cy="207084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127458" cy="20708435"/>
            </a:xfrm>
            <a:custGeom>
              <a:avLst/>
              <a:gdLst/>
              <a:ahLst/>
              <a:cxnLst/>
              <a:rect l="l" t="t" r="r" b="b"/>
              <a:pathLst>
                <a:path w="13127458" h="20708435">
                  <a:moveTo>
                    <a:pt x="13002998" y="59690"/>
                  </a:moveTo>
                  <a:cubicBezTo>
                    <a:pt x="13038558" y="59690"/>
                    <a:pt x="13067768" y="88900"/>
                    <a:pt x="13067768" y="124460"/>
                  </a:cubicBezTo>
                  <a:lnTo>
                    <a:pt x="13067768" y="20583975"/>
                  </a:lnTo>
                  <a:cubicBezTo>
                    <a:pt x="13067768" y="20619535"/>
                    <a:pt x="13038558" y="20648744"/>
                    <a:pt x="13002998" y="20648744"/>
                  </a:cubicBezTo>
                  <a:lnTo>
                    <a:pt x="124460" y="20648744"/>
                  </a:lnTo>
                  <a:cubicBezTo>
                    <a:pt x="88900" y="20648744"/>
                    <a:pt x="59690" y="20619535"/>
                    <a:pt x="59690" y="2058397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002998" y="59690"/>
                  </a:lnTo>
                  <a:moveTo>
                    <a:pt x="130029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0583975"/>
                  </a:lnTo>
                  <a:cubicBezTo>
                    <a:pt x="0" y="20652555"/>
                    <a:pt x="55880" y="20708435"/>
                    <a:pt x="124460" y="20708435"/>
                  </a:cubicBezTo>
                  <a:lnTo>
                    <a:pt x="13002998" y="20708435"/>
                  </a:lnTo>
                  <a:cubicBezTo>
                    <a:pt x="13071579" y="20708435"/>
                    <a:pt x="13127458" y="20652555"/>
                    <a:pt x="13127458" y="20583975"/>
                  </a:cubicBezTo>
                  <a:lnTo>
                    <a:pt x="13127458" y="124460"/>
                  </a:lnTo>
                  <a:cubicBezTo>
                    <a:pt x="13127458" y="55880"/>
                    <a:pt x="13071579" y="0"/>
                    <a:pt x="13002998" y="0"/>
                  </a:cubicBezTo>
                  <a:close/>
                </a:path>
              </a:pathLst>
            </a:custGeom>
            <a:solidFill>
              <a:srgbClr val="F47805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737097" y="2485324"/>
            <a:ext cx="4497167" cy="6940127"/>
            <a:chOff x="0" y="0"/>
            <a:chExt cx="13418960" cy="207084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18961" cy="20708435"/>
            </a:xfrm>
            <a:custGeom>
              <a:avLst/>
              <a:gdLst/>
              <a:ahLst/>
              <a:cxnLst/>
              <a:rect l="l" t="t" r="r" b="b"/>
              <a:pathLst>
                <a:path w="13418961" h="20708435">
                  <a:moveTo>
                    <a:pt x="13294500" y="59690"/>
                  </a:moveTo>
                  <a:cubicBezTo>
                    <a:pt x="13330061" y="59690"/>
                    <a:pt x="13359270" y="88900"/>
                    <a:pt x="13359270" y="124460"/>
                  </a:cubicBezTo>
                  <a:lnTo>
                    <a:pt x="13359270" y="20583975"/>
                  </a:lnTo>
                  <a:cubicBezTo>
                    <a:pt x="13359270" y="20619535"/>
                    <a:pt x="13330061" y="20648744"/>
                    <a:pt x="13294500" y="20648744"/>
                  </a:cubicBezTo>
                  <a:lnTo>
                    <a:pt x="124460" y="20648744"/>
                  </a:lnTo>
                  <a:cubicBezTo>
                    <a:pt x="88900" y="20648744"/>
                    <a:pt x="59690" y="20619535"/>
                    <a:pt x="59690" y="2058397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294500" y="59690"/>
                  </a:lnTo>
                  <a:moveTo>
                    <a:pt x="132945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0583975"/>
                  </a:lnTo>
                  <a:cubicBezTo>
                    <a:pt x="0" y="20652555"/>
                    <a:pt x="55880" y="20708435"/>
                    <a:pt x="124460" y="20708435"/>
                  </a:cubicBezTo>
                  <a:lnTo>
                    <a:pt x="13294500" y="20708435"/>
                  </a:lnTo>
                  <a:cubicBezTo>
                    <a:pt x="13363080" y="20708435"/>
                    <a:pt x="13418961" y="20652555"/>
                    <a:pt x="13418961" y="20583975"/>
                  </a:cubicBezTo>
                  <a:lnTo>
                    <a:pt x="13418961" y="124460"/>
                  </a:lnTo>
                  <a:cubicBezTo>
                    <a:pt x="13418961" y="55880"/>
                    <a:pt x="13363080" y="0"/>
                    <a:pt x="13294500" y="0"/>
                  </a:cubicBezTo>
                  <a:close/>
                </a:path>
              </a:pathLst>
            </a:custGeom>
            <a:solidFill>
              <a:srgbClr val="F47805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011285" y="2485324"/>
            <a:ext cx="4326205" cy="1126325"/>
            <a:chOff x="0" y="0"/>
            <a:chExt cx="1463432" cy="3810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63432" cy="381004"/>
            </a:xfrm>
            <a:custGeom>
              <a:avLst/>
              <a:gdLst/>
              <a:ahLst/>
              <a:cxnLst/>
              <a:rect l="l" t="t" r="r" b="b"/>
              <a:pathLst>
                <a:path w="1463432" h="381004">
                  <a:moveTo>
                    <a:pt x="0" y="0"/>
                  </a:moveTo>
                  <a:lnTo>
                    <a:pt x="1463432" y="0"/>
                  </a:lnTo>
                  <a:lnTo>
                    <a:pt x="1463432" y="381004"/>
                  </a:lnTo>
                  <a:lnTo>
                    <a:pt x="0" y="381004"/>
                  </a:ln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835396" y="2485324"/>
            <a:ext cx="4399475" cy="1126325"/>
            <a:chOff x="0" y="0"/>
            <a:chExt cx="1488217" cy="3810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88217" cy="381004"/>
            </a:xfrm>
            <a:custGeom>
              <a:avLst/>
              <a:gdLst/>
              <a:ahLst/>
              <a:cxnLst/>
              <a:rect l="l" t="t" r="r" b="b"/>
              <a:pathLst>
                <a:path w="1488217" h="381004">
                  <a:moveTo>
                    <a:pt x="0" y="0"/>
                  </a:moveTo>
                  <a:lnTo>
                    <a:pt x="1488217" y="0"/>
                  </a:lnTo>
                  <a:lnTo>
                    <a:pt x="1488217" y="381004"/>
                  </a:lnTo>
                  <a:lnTo>
                    <a:pt x="0" y="381004"/>
                  </a:lnTo>
                  <a:close/>
                </a:path>
              </a:pathLst>
            </a:custGeom>
            <a:solidFill>
              <a:srgbClr val="F47805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37097" y="2485324"/>
            <a:ext cx="4497167" cy="1126325"/>
            <a:chOff x="0" y="0"/>
            <a:chExt cx="1521264" cy="38100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21264" cy="381004"/>
            </a:xfrm>
            <a:custGeom>
              <a:avLst/>
              <a:gdLst/>
              <a:ahLst/>
              <a:cxnLst/>
              <a:rect l="l" t="t" r="r" b="b"/>
              <a:pathLst>
                <a:path w="1521264" h="381004">
                  <a:moveTo>
                    <a:pt x="0" y="0"/>
                  </a:moveTo>
                  <a:lnTo>
                    <a:pt x="1521264" y="0"/>
                  </a:lnTo>
                  <a:lnTo>
                    <a:pt x="1521264" y="381004"/>
                  </a:lnTo>
                  <a:lnTo>
                    <a:pt x="0" y="381004"/>
                  </a:lnTo>
                  <a:close/>
                </a:path>
              </a:pathLst>
            </a:custGeom>
            <a:solidFill>
              <a:srgbClr val="5AB821"/>
            </a:solidFill>
          </p:spPr>
          <p:txBody>
            <a:bodyPr/>
            <a:lstStyle/>
            <a:p>
              <a:endParaRPr lang="es-419"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42154">
            <a:off x="-209664" y="7424514"/>
            <a:ext cx="4001875" cy="40018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004364">
            <a:off x="15258362" y="-1125692"/>
            <a:ext cx="4001875" cy="400187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450356" y="5129676"/>
            <a:ext cx="3448062" cy="231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56"/>
              </a:lnSpc>
            </a:pPr>
            <a:r>
              <a:rPr lang="en-US" sz="2412">
                <a:solidFill>
                  <a:srgbClr val="000000"/>
                </a:solidFill>
                <a:latin typeface="Roboto Bold"/>
              </a:rPr>
              <a:t>Descubra como nuestros conceptos y estrategias podrían funcionar en su propia situación.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50054" y="4084261"/>
            <a:ext cx="3770158" cy="4438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7"/>
              </a:lnSpc>
            </a:pPr>
            <a:r>
              <a:rPr lang="en-US" sz="2382">
                <a:solidFill>
                  <a:srgbClr val="000000"/>
                </a:solidFill>
                <a:latin typeface="Roboto Bold"/>
              </a:rPr>
              <a:t>Inicie nuestro programa de formación a tiempo parcial.</a:t>
            </a:r>
          </a:p>
          <a:p>
            <a:pPr algn="just">
              <a:lnSpc>
                <a:spcPts val="3907"/>
              </a:lnSpc>
            </a:pPr>
            <a:endParaRPr lang="en-US" sz="2382">
              <a:solidFill>
                <a:srgbClr val="000000"/>
              </a:solidFill>
              <a:latin typeface="Roboto Bold"/>
            </a:endParaRPr>
          </a:p>
          <a:p>
            <a:pPr algn="just">
              <a:lnSpc>
                <a:spcPts val="3907"/>
              </a:lnSpc>
            </a:pPr>
            <a:r>
              <a:rPr lang="en-US" sz="2382">
                <a:solidFill>
                  <a:srgbClr val="000000"/>
                </a:solidFill>
                <a:latin typeface="Roboto Bold"/>
              </a:rPr>
              <a:t>Obtenga un conocimiento financiero profundo.</a:t>
            </a:r>
          </a:p>
          <a:p>
            <a:pPr algn="just">
              <a:lnSpc>
                <a:spcPts val="3907"/>
              </a:lnSpc>
            </a:pPr>
            <a:endParaRPr lang="en-US" sz="2382">
              <a:solidFill>
                <a:srgbClr val="000000"/>
              </a:solidFill>
              <a:latin typeface="Roboto Bold"/>
            </a:endParaRPr>
          </a:p>
          <a:p>
            <a:pPr algn="just">
              <a:lnSpc>
                <a:spcPts val="3907"/>
              </a:lnSpc>
            </a:pPr>
            <a:r>
              <a:rPr lang="en-US" sz="2382">
                <a:solidFill>
                  <a:srgbClr val="000000"/>
                </a:solidFill>
                <a:latin typeface="Roboto Bold"/>
              </a:rPr>
              <a:t>Obtenga unos ingresos comerciales que se ajusten a sus objetivos.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015586" y="5339296"/>
            <a:ext cx="3940189" cy="188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5"/>
              </a:lnSpc>
            </a:pPr>
            <a:r>
              <a:rPr lang="en-US" sz="2670">
                <a:solidFill>
                  <a:srgbClr val="000000"/>
                </a:solidFill>
                <a:latin typeface="Roboto Bold"/>
              </a:rPr>
              <a:t>PERSONAL</a:t>
            </a:r>
          </a:p>
          <a:p>
            <a:pPr algn="ctr">
              <a:lnSpc>
                <a:spcPts val="5155"/>
              </a:lnSpc>
            </a:pPr>
            <a:r>
              <a:rPr lang="en-US" sz="2670">
                <a:solidFill>
                  <a:srgbClr val="000000"/>
                </a:solidFill>
                <a:latin typeface="Roboto Bold"/>
              </a:rPr>
              <a:t>+</a:t>
            </a:r>
          </a:p>
          <a:p>
            <a:pPr algn="ctr">
              <a:lnSpc>
                <a:spcPts val="5155"/>
              </a:lnSpc>
            </a:pPr>
            <a:r>
              <a:rPr lang="en-US" sz="2670">
                <a:solidFill>
                  <a:srgbClr val="000000"/>
                </a:solidFill>
                <a:latin typeface="Roboto Bold"/>
              </a:rPr>
              <a:t>CARRERA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611405" y="2805639"/>
            <a:ext cx="3125965" cy="47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FFFFFF"/>
                </a:solidFill>
                <a:latin typeface="Roboto Bold"/>
              </a:rPr>
              <a:t>Personal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552383" y="2805639"/>
            <a:ext cx="3125965" cy="47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FFFFFF"/>
                </a:solidFill>
                <a:latin typeface="Roboto Bold"/>
              </a:rPr>
              <a:t>Carrera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17973" y="2805639"/>
            <a:ext cx="3125965" cy="47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3067">
                <a:solidFill>
                  <a:srgbClr val="FFFFFF"/>
                </a:solidFill>
                <a:latin typeface="Roboto Bold"/>
              </a:rPr>
              <a:t>Ultimate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30561" y="250631"/>
            <a:ext cx="7866412" cy="1470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2"/>
              </a:lnSpc>
            </a:pPr>
            <a:r>
              <a:rPr lang="en-US" sz="7123">
                <a:solidFill>
                  <a:srgbClr val="000000"/>
                </a:solidFill>
                <a:latin typeface="Mont Bold"/>
              </a:rPr>
              <a:t>Sus Opciones</a:t>
            </a:r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9927" y="1724531"/>
            <a:ext cx="8802403" cy="88024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68210" y="810890"/>
            <a:ext cx="7751579" cy="775157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42470" y="7991801"/>
            <a:ext cx="2532997" cy="2532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0463" t="31506" r="13935" b="23945"/>
          <a:stretch>
            <a:fillRect/>
          </a:stretch>
        </p:blipFill>
        <p:spPr>
          <a:xfrm>
            <a:off x="9051478" y="-52786"/>
            <a:ext cx="10515048" cy="1028700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534293">
            <a:off x="-3041450" y="-3469333"/>
            <a:ext cx="18972019" cy="16429768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419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952576">
            <a:off x="9375302" y="5923898"/>
            <a:ext cx="8802403" cy="88024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0150" y="5451179"/>
            <a:ext cx="595313" cy="6066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0150" y="6665751"/>
            <a:ext cx="595313" cy="6066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0150" y="7917491"/>
            <a:ext cx="595313" cy="60668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62005" y="974177"/>
            <a:ext cx="10996752" cy="4837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88"/>
              </a:lnSpc>
            </a:pPr>
            <a:r>
              <a:rPr lang="en-US" sz="5420" dirty="0" err="1">
                <a:solidFill>
                  <a:srgbClr val="000000"/>
                </a:solidFill>
                <a:latin typeface="Mont Bold"/>
              </a:rPr>
              <a:t>Somos</a:t>
            </a:r>
            <a:r>
              <a:rPr lang="en-US" sz="5420" dirty="0">
                <a:solidFill>
                  <a:srgbClr val="000000"/>
                </a:solidFill>
                <a:latin typeface="Mont Bold"/>
              </a:rPr>
              <a:t> </a:t>
            </a:r>
            <a:r>
              <a:rPr lang="en-US" sz="5420" dirty="0" err="1">
                <a:solidFill>
                  <a:srgbClr val="000000"/>
                </a:solidFill>
                <a:latin typeface="Mont Bold"/>
              </a:rPr>
              <a:t>una</a:t>
            </a:r>
            <a:r>
              <a:rPr lang="en-US" sz="5420" dirty="0">
                <a:solidFill>
                  <a:srgbClr val="000000"/>
                </a:solidFill>
                <a:latin typeface="Mont Bold"/>
              </a:rPr>
              <a:t> </a:t>
            </a:r>
            <a:r>
              <a:rPr lang="en-US" sz="5420" dirty="0">
                <a:solidFill>
                  <a:srgbClr val="F47805"/>
                </a:solidFill>
                <a:latin typeface="Mont Bold"/>
              </a:rPr>
              <a:t>IMO</a:t>
            </a:r>
            <a:r>
              <a:rPr lang="en-US" sz="5420" dirty="0">
                <a:solidFill>
                  <a:srgbClr val="000000"/>
                </a:solidFill>
                <a:latin typeface="Mont Bold"/>
              </a:rPr>
              <a:t> </a:t>
            </a:r>
          </a:p>
          <a:p>
            <a:pPr>
              <a:lnSpc>
                <a:spcPts val="7588"/>
              </a:lnSpc>
            </a:pPr>
            <a:r>
              <a:rPr lang="en-US" sz="5420" dirty="0">
                <a:solidFill>
                  <a:srgbClr val="000000"/>
                </a:solidFill>
                <a:latin typeface="Mont Bold"/>
              </a:rPr>
              <a:t>de </a:t>
            </a:r>
            <a:r>
              <a:rPr lang="en-US" sz="5420" dirty="0">
                <a:solidFill>
                  <a:srgbClr val="FFC000"/>
                </a:solidFill>
                <a:latin typeface="Mont Bold"/>
              </a:rPr>
              <a:t>Seguro de Vida</a:t>
            </a:r>
            <a:r>
              <a:rPr lang="en-US" sz="5420" dirty="0">
                <a:solidFill>
                  <a:srgbClr val="000000"/>
                </a:solidFill>
                <a:latin typeface="Mont Bold"/>
              </a:rPr>
              <a:t>, </a:t>
            </a:r>
            <a:r>
              <a:rPr lang="en-US" sz="5420" dirty="0">
                <a:solidFill>
                  <a:schemeClr val="accent6">
                    <a:lumMod val="75000"/>
                  </a:schemeClr>
                </a:solidFill>
                <a:latin typeface="Mont Bold"/>
              </a:rPr>
              <a:t>Segu</a:t>
            </a:r>
            <a:r>
              <a:rPr lang="en-US" sz="5420" dirty="0">
                <a:solidFill>
                  <a:srgbClr val="F47805"/>
                </a:solidFill>
                <a:latin typeface="Mont Bold"/>
              </a:rPr>
              <a:t>ro de </a:t>
            </a:r>
            <a:r>
              <a:rPr lang="en-US" sz="5420" dirty="0" err="1">
                <a:solidFill>
                  <a:srgbClr val="F47805"/>
                </a:solidFill>
                <a:latin typeface="Mont Bold"/>
              </a:rPr>
              <a:t>Salud</a:t>
            </a:r>
            <a:r>
              <a:rPr lang="en-US" sz="5420" dirty="0">
                <a:solidFill>
                  <a:srgbClr val="F47805"/>
                </a:solidFill>
                <a:latin typeface="Mont Bold"/>
              </a:rPr>
              <a:t>, </a:t>
            </a:r>
            <a:r>
              <a:rPr lang="en-US" sz="5420" dirty="0" err="1">
                <a:solidFill>
                  <a:srgbClr val="FFC000"/>
                </a:solidFill>
                <a:latin typeface="Mont Bold"/>
              </a:rPr>
              <a:t>Anualidades</a:t>
            </a:r>
            <a:r>
              <a:rPr lang="en-US" sz="5420" dirty="0">
                <a:solidFill>
                  <a:srgbClr val="000000"/>
                </a:solidFill>
                <a:latin typeface="Mont Bold"/>
              </a:rPr>
              <a:t> e </a:t>
            </a:r>
            <a:r>
              <a:rPr lang="en-US" sz="5420" dirty="0" err="1">
                <a:solidFill>
                  <a:schemeClr val="accent6">
                    <a:lumMod val="75000"/>
                  </a:schemeClr>
                </a:solidFill>
                <a:latin typeface="Mont Bold"/>
              </a:rPr>
              <a:t>Inversiones</a:t>
            </a:r>
            <a:r>
              <a:rPr lang="en-US" sz="5420" dirty="0">
                <a:solidFill>
                  <a:schemeClr val="accent6">
                    <a:lumMod val="75000"/>
                  </a:schemeClr>
                </a:solidFill>
                <a:latin typeface="Mont Bold"/>
              </a:rPr>
              <a:t>.</a:t>
            </a:r>
          </a:p>
          <a:p>
            <a:pPr>
              <a:lnSpc>
                <a:spcPts val="7588"/>
              </a:lnSpc>
            </a:pPr>
            <a:endParaRPr lang="en-US" sz="5420" dirty="0">
              <a:solidFill>
                <a:srgbClr val="F3AA19"/>
              </a:solidFill>
              <a:latin typeface="Mon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179039" y="1219185"/>
            <a:ext cx="2636888" cy="644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3"/>
              </a:lnSpc>
              <a:spcBef>
                <a:spcPct val="0"/>
              </a:spcBef>
            </a:pPr>
            <a:r>
              <a:rPr lang="en-US" sz="1838" dirty="0">
                <a:solidFill>
                  <a:srgbClr val="000000"/>
                </a:solidFill>
                <a:latin typeface="Roboto Bold"/>
              </a:rPr>
              <a:t>(Independent Marketing Organization)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92515" y="5516398"/>
            <a:ext cx="9437637" cy="970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4"/>
              </a:lnSpc>
              <a:spcBef>
                <a:spcPct val="0"/>
              </a:spcBef>
            </a:pPr>
            <a:r>
              <a:rPr lang="en-US" sz="2738">
                <a:solidFill>
                  <a:srgbClr val="000000"/>
                </a:solidFill>
                <a:latin typeface="Roboto Bold"/>
              </a:rPr>
              <a:t>Oficina de US </a:t>
            </a:r>
            <a:r>
              <a:rPr lang="en-US" sz="2738">
                <a:solidFill>
                  <a:srgbClr val="000000"/>
                </a:solidFill>
                <a:latin typeface="Roboto"/>
              </a:rPr>
              <a:t>Ubicada en Cheektowaga, Nueva York</a:t>
            </a:r>
          </a:p>
          <a:p>
            <a:pPr>
              <a:lnSpc>
                <a:spcPts val="3834"/>
              </a:lnSpc>
              <a:spcBef>
                <a:spcPct val="0"/>
              </a:spcBef>
            </a:pPr>
            <a:endParaRPr lang="en-US" sz="2738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092515" y="6750288"/>
            <a:ext cx="7368199" cy="970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4"/>
              </a:lnSpc>
              <a:spcBef>
                <a:spcPct val="0"/>
              </a:spcBef>
            </a:pPr>
            <a:r>
              <a:rPr lang="en-US" sz="2738">
                <a:solidFill>
                  <a:srgbClr val="000000"/>
                </a:solidFill>
                <a:latin typeface="Roboto Bold"/>
              </a:rPr>
              <a:t>Oficina Canadiense </a:t>
            </a:r>
            <a:r>
              <a:rPr lang="en-US" sz="2738">
                <a:solidFill>
                  <a:srgbClr val="000000"/>
                </a:solidFill>
                <a:latin typeface="Roboto"/>
              </a:rPr>
              <a:t>ubicada en Guelph, Ontario</a:t>
            </a:r>
          </a:p>
          <a:p>
            <a:pPr>
              <a:lnSpc>
                <a:spcPts val="3834"/>
              </a:lnSpc>
              <a:spcBef>
                <a:spcPct val="0"/>
              </a:spcBef>
            </a:pPr>
            <a:endParaRPr lang="en-US" sz="2738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092515" y="7964522"/>
            <a:ext cx="7908053" cy="145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738">
                <a:solidFill>
                  <a:srgbClr val="000000"/>
                </a:solidFill>
                <a:latin typeface="Roboto Bold"/>
              </a:rPr>
              <a:t>30+ </a:t>
            </a:r>
            <a:r>
              <a:rPr lang="en-US" sz="2738">
                <a:solidFill>
                  <a:srgbClr val="000000"/>
                </a:solidFill>
                <a:latin typeface="Roboto"/>
              </a:rPr>
              <a:t>Sucursales en Canadá y ahora expandiéndose en Estados Unidos.</a:t>
            </a:r>
          </a:p>
          <a:p>
            <a:pPr>
              <a:lnSpc>
                <a:spcPts val="3834"/>
              </a:lnSpc>
              <a:spcBef>
                <a:spcPct val="0"/>
              </a:spcBef>
            </a:pPr>
            <a:endParaRPr lang="en-US" sz="2738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9927" y="5415236"/>
            <a:ext cx="5111699" cy="511169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996414" y="8062253"/>
            <a:ext cx="8262886" cy="1196047"/>
            <a:chOff x="0" y="0"/>
            <a:chExt cx="23741154" cy="34365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741154" cy="3436517"/>
            </a:xfrm>
            <a:custGeom>
              <a:avLst/>
              <a:gdLst/>
              <a:ahLst/>
              <a:cxnLst/>
              <a:rect l="l" t="t" r="r" b="b"/>
              <a:pathLst>
                <a:path w="23741154" h="3436517">
                  <a:moveTo>
                    <a:pt x="23616693" y="59690"/>
                  </a:moveTo>
                  <a:cubicBezTo>
                    <a:pt x="23652254" y="59690"/>
                    <a:pt x="23681465" y="88900"/>
                    <a:pt x="23681465" y="124460"/>
                  </a:cubicBezTo>
                  <a:lnTo>
                    <a:pt x="23681465" y="3312057"/>
                  </a:lnTo>
                  <a:cubicBezTo>
                    <a:pt x="23681465" y="3347617"/>
                    <a:pt x="23652254" y="3376826"/>
                    <a:pt x="23616693" y="3376826"/>
                  </a:cubicBezTo>
                  <a:lnTo>
                    <a:pt x="124460" y="3376826"/>
                  </a:lnTo>
                  <a:cubicBezTo>
                    <a:pt x="88900" y="3376826"/>
                    <a:pt x="59690" y="3347617"/>
                    <a:pt x="59690" y="331205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3616693" y="59690"/>
                  </a:lnTo>
                  <a:moveTo>
                    <a:pt x="236166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312057"/>
                  </a:lnTo>
                  <a:cubicBezTo>
                    <a:pt x="0" y="3380637"/>
                    <a:pt x="55880" y="3436517"/>
                    <a:pt x="124460" y="3436517"/>
                  </a:cubicBezTo>
                  <a:lnTo>
                    <a:pt x="23616693" y="3436517"/>
                  </a:lnTo>
                  <a:cubicBezTo>
                    <a:pt x="23685274" y="3436517"/>
                    <a:pt x="23741154" y="3380637"/>
                    <a:pt x="23741154" y="3312057"/>
                  </a:cubicBezTo>
                  <a:lnTo>
                    <a:pt x="23741154" y="124460"/>
                  </a:lnTo>
                  <a:cubicBezTo>
                    <a:pt x="23741154" y="55880"/>
                    <a:pt x="23685274" y="0"/>
                    <a:pt x="23616693" y="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64873" y="-403066"/>
            <a:ext cx="12239059" cy="94189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1568126"/>
            <a:ext cx="1389487" cy="9240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17995" y="895809"/>
            <a:ext cx="263246" cy="4203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34054" y="1939082"/>
            <a:ext cx="263246" cy="4203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508180" y="3457257"/>
            <a:ext cx="263246" cy="4203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449618" y="3247080"/>
            <a:ext cx="263246" cy="4203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01738" y="4096246"/>
            <a:ext cx="263246" cy="4203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76557" y="5060948"/>
            <a:ext cx="263246" cy="4203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53112" y="5060948"/>
            <a:ext cx="263246" cy="4203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161768" y="5898045"/>
            <a:ext cx="263246" cy="4203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84403" y="4850771"/>
            <a:ext cx="263246" cy="4203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680435" y="6110862"/>
            <a:ext cx="263246" cy="42035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134133" y="5477692"/>
            <a:ext cx="263246" cy="42035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797383" y="5481301"/>
            <a:ext cx="263246" cy="42035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207328" y="4850771"/>
            <a:ext cx="263246" cy="42035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751439" y="4306422"/>
            <a:ext cx="263246" cy="4203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002510" y="4516599"/>
            <a:ext cx="263246" cy="42035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02197" y="3790642"/>
            <a:ext cx="263246" cy="42035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30872" y="3247080"/>
            <a:ext cx="263246" cy="42035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394118" y="3566410"/>
            <a:ext cx="263246" cy="42035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533232" y="3986763"/>
            <a:ext cx="263246" cy="42035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30872" y="2616551"/>
            <a:ext cx="263246" cy="42035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664855" y="2412539"/>
            <a:ext cx="263246" cy="42035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75705" y="3580466"/>
            <a:ext cx="263246" cy="42035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680435" y="4000819"/>
            <a:ext cx="263246" cy="42035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83320" y="3356233"/>
            <a:ext cx="263246" cy="420353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134133" y="2345141"/>
            <a:ext cx="263246" cy="42035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665760" y="3160113"/>
            <a:ext cx="263246" cy="42035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02197" y="2739760"/>
            <a:ext cx="263246" cy="42035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751439" y="1992186"/>
            <a:ext cx="263246" cy="42035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161768" y="3036904"/>
            <a:ext cx="263246" cy="42035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38951" y="6680489"/>
            <a:ext cx="263246" cy="420353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>
            <a:off x="1028700" y="3531411"/>
            <a:ext cx="4304092" cy="677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Arizona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Alabama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California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Connecticut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Delaware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Florida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Georgia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Hawaii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Illinois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Louisiana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Massachusetts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Montana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Maryland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Michigan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Missouri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North Carolina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New Jersey</a:t>
            </a:r>
          </a:p>
          <a:p>
            <a:pPr>
              <a:lnSpc>
                <a:spcPts val="2804"/>
              </a:lnSpc>
            </a:pPr>
            <a:endParaRPr lang="en-US" sz="2003" spc="138" dirty="0">
              <a:solidFill>
                <a:srgbClr val="000000"/>
              </a:solidFill>
              <a:latin typeface="Roboto Bold"/>
            </a:endParaRPr>
          </a:p>
          <a:p>
            <a:pPr>
              <a:lnSpc>
                <a:spcPts val="2804"/>
              </a:lnSpc>
            </a:pPr>
            <a:endParaRPr lang="en-US" sz="2003" spc="138" dirty="0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3654592" y="3531411"/>
            <a:ext cx="2628007" cy="5346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New Mexico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Nevada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Nebraska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New York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Ohio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Oklahoma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Pennsylvania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District of Columbia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South Carolina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Tennessee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Texas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Utah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Virginia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Washington</a:t>
            </a:r>
          </a:p>
          <a:p>
            <a:pPr>
              <a:lnSpc>
                <a:spcPts val="2804"/>
              </a:lnSpc>
            </a:pPr>
            <a:r>
              <a:rPr lang="en-US" sz="2003" spc="138" dirty="0">
                <a:solidFill>
                  <a:srgbClr val="000000"/>
                </a:solidFill>
                <a:latin typeface="Roboto Bold"/>
              </a:rPr>
              <a:t>West </a:t>
            </a:r>
            <a:r>
              <a:rPr lang="en-US" sz="2003" spc="138" dirty="0" err="1">
                <a:solidFill>
                  <a:srgbClr val="000000"/>
                </a:solidFill>
                <a:latin typeface="Roboto Bold"/>
              </a:rPr>
              <a:t>Virgina</a:t>
            </a:r>
            <a:endParaRPr lang="en-US" sz="2003" spc="138" dirty="0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2553977" y="1120443"/>
            <a:ext cx="2308694" cy="1659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21"/>
              </a:lnSpc>
            </a:pPr>
            <a:r>
              <a:rPr lang="en-US" sz="8015">
                <a:solidFill>
                  <a:srgbClr val="D21C31"/>
                </a:solidFill>
                <a:latin typeface="Mont Bold"/>
              </a:rPr>
              <a:t>USA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356244" y="8295849"/>
            <a:ext cx="5819023" cy="728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73"/>
              </a:lnSpc>
            </a:pPr>
            <a:r>
              <a:rPr lang="en-US" sz="4195" dirty="0">
                <a:solidFill>
                  <a:srgbClr val="F47805"/>
                </a:solidFill>
                <a:latin typeface="Mont Bold"/>
              </a:rPr>
              <a:t>TODO USA!!!</a:t>
            </a:r>
            <a:endParaRPr lang="en-US" sz="4195" dirty="0">
              <a:solidFill>
                <a:srgbClr val="000000"/>
              </a:solidFill>
              <a:latin typeface="Mont Bold Bold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8065">
            <a:off x="4505796" y="946016"/>
            <a:ext cx="925600" cy="1478004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421A14AC-D346-F46D-037E-AECE780552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60230" y="1819953"/>
            <a:ext cx="263246" cy="420353"/>
          </a:xfrm>
          <a:prstGeom prst="rect">
            <a:avLst/>
          </a:prstGeom>
        </p:spPr>
      </p:pic>
      <p:pic>
        <p:nvPicPr>
          <p:cNvPr id="44" name="Picture 8">
            <a:extLst>
              <a:ext uri="{FF2B5EF4-FFF2-40B4-BE49-F238E27FC236}">
                <a16:creationId xmlns:a16="http://schemas.microsoft.com/office/drawing/2014/main" id="{0BF77CEE-D6EF-6C70-CD4C-D037D5C54D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83953" y="1782009"/>
            <a:ext cx="263246" cy="420353"/>
          </a:xfrm>
          <a:prstGeom prst="rect">
            <a:avLst/>
          </a:prstGeom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09D1938A-6127-7B94-58F6-02FA399486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31138" y="2826727"/>
            <a:ext cx="263246" cy="420353"/>
          </a:xfrm>
          <a:prstGeom prst="rect">
            <a:avLst/>
          </a:prstGeom>
        </p:spPr>
      </p:pic>
      <p:pic>
        <p:nvPicPr>
          <p:cNvPr id="46" name="Picture 8">
            <a:extLst>
              <a:ext uri="{FF2B5EF4-FFF2-40B4-BE49-F238E27FC236}">
                <a16:creationId xmlns:a16="http://schemas.microsoft.com/office/drawing/2014/main" id="{9C4C9098-1879-0832-B617-725A000E59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559882" y="1907427"/>
            <a:ext cx="263246" cy="420353"/>
          </a:xfrm>
          <a:prstGeom prst="rect">
            <a:avLst/>
          </a:prstGeom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2C8E3EB2-2712-60E3-09F1-316C4DB38A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414667" y="2826727"/>
            <a:ext cx="263246" cy="420353"/>
          </a:xfrm>
          <a:prstGeom prst="rect">
            <a:avLst/>
          </a:prstGeom>
        </p:spPr>
      </p:pic>
      <p:pic>
        <p:nvPicPr>
          <p:cNvPr id="48" name="Picture 8">
            <a:extLst>
              <a:ext uri="{FF2B5EF4-FFF2-40B4-BE49-F238E27FC236}">
                <a16:creationId xmlns:a16="http://schemas.microsoft.com/office/drawing/2014/main" id="{8D971C6E-61E8-7DF4-789C-C11D5B5F6A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05815" y="3681129"/>
            <a:ext cx="263246" cy="420353"/>
          </a:xfrm>
          <a:prstGeom prst="rect">
            <a:avLst/>
          </a:prstGeom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535977B1-C200-4441-9DCF-8077F142D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371381" y="3986252"/>
            <a:ext cx="263246" cy="420353"/>
          </a:xfrm>
          <a:prstGeom prst="rect">
            <a:avLst/>
          </a:prstGeom>
        </p:spPr>
      </p:pic>
      <p:pic>
        <p:nvPicPr>
          <p:cNvPr id="50" name="Picture 8">
            <a:extLst>
              <a:ext uri="{FF2B5EF4-FFF2-40B4-BE49-F238E27FC236}">
                <a16:creationId xmlns:a16="http://schemas.microsoft.com/office/drawing/2014/main" id="{AC10DC39-0928-FF14-5A86-823A7C12C5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583012" y="4919049"/>
            <a:ext cx="263246" cy="420353"/>
          </a:xfrm>
          <a:prstGeom prst="rect">
            <a:avLst/>
          </a:prstGeom>
        </p:spPr>
      </p:pic>
      <p:pic>
        <p:nvPicPr>
          <p:cNvPr id="51" name="Picture 8">
            <a:extLst>
              <a:ext uri="{FF2B5EF4-FFF2-40B4-BE49-F238E27FC236}">
                <a16:creationId xmlns:a16="http://schemas.microsoft.com/office/drawing/2014/main" id="{BD43F740-7A21-4594-9E8C-7B4990EBDD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66266" y="3405364"/>
            <a:ext cx="263246" cy="420353"/>
          </a:xfrm>
          <a:prstGeom prst="rect">
            <a:avLst/>
          </a:prstGeom>
        </p:spPr>
      </p:pic>
      <p:pic>
        <p:nvPicPr>
          <p:cNvPr id="52" name="Picture 8">
            <a:extLst>
              <a:ext uri="{FF2B5EF4-FFF2-40B4-BE49-F238E27FC236}">
                <a16:creationId xmlns:a16="http://schemas.microsoft.com/office/drawing/2014/main" id="{3F3A3EFA-75F8-6F03-1783-1D965E209A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02188" y="3876395"/>
            <a:ext cx="263246" cy="420353"/>
          </a:xfrm>
          <a:prstGeom prst="rect">
            <a:avLst/>
          </a:prstGeom>
        </p:spPr>
      </p:pic>
      <p:pic>
        <p:nvPicPr>
          <p:cNvPr id="53" name="Picture 8">
            <a:extLst>
              <a:ext uri="{FF2B5EF4-FFF2-40B4-BE49-F238E27FC236}">
                <a16:creationId xmlns:a16="http://schemas.microsoft.com/office/drawing/2014/main" id="{075F4688-C5B8-ED08-C9C9-4F5E30ADE3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247031" y="5569969"/>
            <a:ext cx="263246" cy="42035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1855" y="689951"/>
            <a:ext cx="16909870" cy="8873959"/>
            <a:chOff x="0" y="0"/>
            <a:chExt cx="51798845" cy="271829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798844" cy="27182989"/>
            </a:xfrm>
            <a:custGeom>
              <a:avLst/>
              <a:gdLst/>
              <a:ahLst/>
              <a:cxnLst/>
              <a:rect l="l" t="t" r="r" b="b"/>
              <a:pathLst>
                <a:path w="51798844" h="27182989">
                  <a:moveTo>
                    <a:pt x="51674384" y="59690"/>
                  </a:moveTo>
                  <a:cubicBezTo>
                    <a:pt x="51709944" y="59690"/>
                    <a:pt x="51739155" y="88900"/>
                    <a:pt x="51739155" y="124460"/>
                  </a:cubicBezTo>
                  <a:lnTo>
                    <a:pt x="51739155" y="27058528"/>
                  </a:lnTo>
                  <a:cubicBezTo>
                    <a:pt x="51739155" y="27094089"/>
                    <a:pt x="51709944" y="27123299"/>
                    <a:pt x="51674384" y="27123299"/>
                  </a:cubicBezTo>
                  <a:lnTo>
                    <a:pt x="124460" y="27123299"/>
                  </a:lnTo>
                  <a:cubicBezTo>
                    <a:pt x="88900" y="27123299"/>
                    <a:pt x="59690" y="27094089"/>
                    <a:pt x="59690" y="2705852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1674384" y="59690"/>
                  </a:lnTo>
                  <a:moveTo>
                    <a:pt x="516743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7058528"/>
                  </a:lnTo>
                  <a:cubicBezTo>
                    <a:pt x="0" y="27127107"/>
                    <a:pt x="55880" y="27182989"/>
                    <a:pt x="124460" y="27182989"/>
                  </a:cubicBezTo>
                  <a:lnTo>
                    <a:pt x="51674384" y="27182989"/>
                  </a:lnTo>
                  <a:cubicBezTo>
                    <a:pt x="51742966" y="27182989"/>
                    <a:pt x="51798844" y="27127107"/>
                    <a:pt x="51798844" y="27058528"/>
                  </a:cubicBezTo>
                  <a:lnTo>
                    <a:pt x="51798844" y="124460"/>
                  </a:lnTo>
                  <a:cubicBezTo>
                    <a:pt x="51798844" y="55880"/>
                    <a:pt x="51742966" y="0"/>
                    <a:pt x="51674384" y="0"/>
                  </a:cubicBezTo>
                  <a:close/>
                </a:path>
              </a:pathLst>
            </a:custGeom>
            <a:solidFill>
              <a:srgbClr val="F47805">
                <a:alpha val="27843"/>
              </a:srgbClr>
            </a:solidFill>
          </p:spPr>
          <p:txBody>
            <a:bodyPr/>
            <a:lstStyle/>
            <a:p>
              <a:endParaRPr lang="es-419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2254338" y="-3245708"/>
            <a:ext cx="5111699" cy="51116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57362" y="2377333"/>
            <a:ext cx="13176940" cy="739230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01855" y="760042"/>
            <a:ext cx="17233196" cy="122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7"/>
              </a:lnSpc>
            </a:pPr>
            <a:r>
              <a:rPr lang="en-US" sz="5919">
                <a:solidFill>
                  <a:srgbClr val="000000"/>
                </a:solidFill>
                <a:latin typeface="Mont Bold"/>
              </a:rPr>
              <a:t>Algunos de nuestros </a:t>
            </a:r>
            <a:r>
              <a:rPr lang="en-US" sz="5919">
                <a:solidFill>
                  <a:srgbClr val="F3AA19"/>
                </a:solidFill>
                <a:latin typeface="Mont Bold"/>
              </a:rPr>
              <a:t>Partners  de </a:t>
            </a:r>
            <a:r>
              <a:rPr lang="en-US" sz="5919">
                <a:solidFill>
                  <a:srgbClr val="F47805"/>
                </a:solidFill>
                <a:latin typeface="Mont Bold"/>
              </a:rPr>
              <a:t>Productos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404559"/>
            <a:ext cx="18784810" cy="7429672"/>
            <a:chOff x="0" y="0"/>
            <a:chExt cx="6354368" cy="25132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4368" cy="2513247"/>
            </a:xfrm>
            <a:custGeom>
              <a:avLst/>
              <a:gdLst/>
              <a:ahLst/>
              <a:cxnLst/>
              <a:rect l="l" t="t" r="r" b="b"/>
              <a:pathLst>
                <a:path w="6354368" h="2513247">
                  <a:moveTo>
                    <a:pt x="0" y="0"/>
                  </a:moveTo>
                  <a:lnTo>
                    <a:pt x="6354368" y="0"/>
                  </a:lnTo>
                  <a:lnTo>
                    <a:pt x="6354368" y="2513247"/>
                  </a:lnTo>
                  <a:lnTo>
                    <a:pt x="0" y="2513247"/>
                  </a:lnTo>
                  <a:close/>
                </a:path>
              </a:pathLst>
            </a:custGeom>
            <a:solidFill>
              <a:srgbClr val="F7F4EF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883742" y="4732291"/>
            <a:ext cx="3531091" cy="3531077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1424" t="-15301" r="-12345"/>
              </a:stretch>
            </a:blip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845166" y="4655126"/>
            <a:ext cx="3608242" cy="3608242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32842" r="14886" b="40245"/>
          <a:stretch>
            <a:fillRect/>
          </a:stretch>
        </p:blipFill>
        <p:spPr>
          <a:xfrm>
            <a:off x="2465938" y="4214428"/>
            <a:ext cx="2606172" cy="238930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6980516" y="4612737"/>
            <a:ext cx="3531091" cy="353107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1340" t="-28791" r="-30832" b="-2724"/>
              </a:stretch>
            </a:blip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6923568" y="4574154"/>
            <a:ext cx="3608242" cy="3608242"/>
            <a:chOff x="0" y="0"/>
            <a:chExt cx="6355080" cy="63550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47805"/>
            </a:solidFill>
          </p:spPr>
          <p:txBody>
            <a:bodyPr/>
            <a:lstStyle/>
            <a:p>
              <a:endParaRPr lang="es-419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l="47137" r="33003" b="59856"/>
          <a:stretch>
            <a:fillRect/>
          </a:stretch>
        </p:blipFill>
        <p:spPr>
          <a:xfrm>
            <a:off x="8380103" y="3566484"/>
            <a:ext cx="1229101" cy="189776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465938" y="-301119"/>
            <a:ext cx="15552486" cy="403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23"/>
              </a:lnSpc>
            </a:pPr>
            <a:endParaRPr dirty="0"/>
          </a:p>
          <a:p>
            <a:pPr>
              <a:lnSpc>
                <a:spcPts val="8123"/>
              </a:lnSpc>
            </a:pPr>
            <a:r>
              <a:rPr lang="en-US" sz="5802" dirty="0">
                <a:solidFill>
                  <a:srgbClr val="000000"/>
                </a:solidFill>
                <a:latin typeface="Mont Bold"/>
              </a:rPr>
              <a:t>Se </a:t>
            </a:r>
            <a:r>
              <a:rPr lang="en-US" sz="5802" dirty="0" err="1">
                <a:solidFill>
                  <a:srgbClr val="000000"/>
                </a:solidFill>
                <a:latin typeface="Mont Bold"/>
              </a:rPr>
              <a:t>fundó</a:t>
            </a:r>
            <a:r>
              <a:rPr lang="en-US" sz="5802" dirty="0">
                <a:solidFill>
                  <a:srgbClr val="000000"/>
                </a:solidFill>
                <a:latin typeface="Mont Bold"/>
              </a:rPr>
              <a:t> </a:t>
            </a:r>
            <a:r>
              <a:rPr lang="en-US" sz="5802" dirty="0" err="1">
                <a:solidFill>
                  <a:srgbClr val="000000"/>
                </a:solidFill>
                <a:latin typeface="Mont Bold"/>
              </a:rPr>
              <a:t>Experior</a:t>
            </a:r>
            <a:r>
              <a:rPr lang="en-US" sz="5802" dirty="0">
                <a:solidFill>
                  <a:srgbClr val="000000"/>
                </a:solidFill>
                <a:latin typeface="Mont Bold"/>
              </a:rPr>
              <a:t> </a:t>
            </a:r>
            <a:r>
              <a:rPr lang="en-US" sz="5802" dirty="0" err="1">
                <a:solidFill>
                  <a:srgbClr val="000000"/>
                </a:solidFill>
                <a:latin typeface="Mont Bold"/>
              </a:rPr>
              <a:t>como</a:t>
            </a:r>
            <a:r>
              <a:rPr lang="en-US" sz="5802" dirty="0">
                <a:solidFill>
                  <a:srgbClr val="000000"/>
                </a:solidFill>
                <a:latin typeface="Mont Bold"/>
              </a:rPr>
              <a:t> </a:t>
            </a:r>
            <a:r>
              <a:rPr lang="en-US" sz="5802" dirty="0" err="1">
                <a:solidFill>
                  <a:srgbClr val="000000"/>
                </a:solidFill>
                <a:latin typeface="Mont Bold"/>
              </a:rPr>
              <a:t>el</a:t>
            </a:r>
            <a:r>
              <a:rPr lang="en-US" sz="5802" dirty="0">
                <a:solidFill>
                  <a:srgbClr val="000000"/>
                </a:solidFill>
                <a:latin typeface="Mont Bold"/>
              </a:rPr>
              <a:t> primer </a:t>
            </a:r>
            <a:r>
              <a:rPr lang="en-US" sz="5802" dirty="0" err="1">
                <a:solidFill>
                  <a:srgbClr val="000000"/>
                </a:solidFill>
                <a:latin typeface="Mont Bold"/>
              </a:rPr>
              <a:t>modelo</a:t>
            </a:r>
            <a:r>
              <a:rPr lang="en-US" sz="5802" dirty="0">
                <a:solidFill>
                  <a:srgbClr val="000000"/>
                </a:solidFill>
                <a:latin typeface="Mont Bold"/>
              </a:rPr>
              <a:t> "Tri-</a:t>
            </a:r>
            <a:r>
              <a:rPr lang="en-US" sz="5802" dirty="0" err="1">
                <a:solidFill>
                  <a:srgbClr val="000000"/>
                </a:solidFill>
                <a:latin typeface="Mont Bold"/>
              </a:rPr>
              <a:t>brid</a:t>
            </a:r>
            <a:r>
              <a:rPr lang="en-US" sz="5802" dirty="0">
                <a:solidFill>
                  <a:srgbClr val="000000"/>
                </a:solidFill>
                <a:latin typeface="Mont Bold"/>
              </a:rPr>
              <a:t>" de la </a:t>
            </a:r>
            <a:r>
              <a:rPr lang="en-US" sz="5802" dirty="0" err="1">
                <a:solidFill>
                  <a:srgbClr val="000000"/>
                </a:solidFill>
                <a:latin typeface="Mont Bold"/>
              </a:rPr>
              <a:t>historia</a:t>
            </a:r>
            <a:r>
              <a:rPr lang="en-US" sz="5802" dirty="0">
                <a:solidFill>
                  <a:srgbClr val="000000"/>
                </a:solidFill>
                <a:latin typeface="Mont Bold"/>
              </a:rPr>
              <a:t>.</a:t>
            </a:r>
          </a:p>
          <a:p>
            <a:pPr>
              <a:lnSpc>
                <a:spcPts val="7423"/>
              </a:lnSpc>
            </a:pPr>
            <a:r>
              <a:rPr lang="en-US" sz="5302" dirty="0" err="1">
                <a:solidFill>
                  <a:srgbClr val="000000"/>
                </a:solidFill>
                <a:latin typeface="Mont Bold"/>
              </a:rPr>
              <a:t>Tipos</a:t>
            </a:r>
            <a:r>
              <a:rPr lang="en-US" sz="5302" dirty="0">
                <a:solidFill>
                  <a:srgbClr val="000000"/>
                </a:solidFill>
                <a:latin typeface="Mont Bold"/>
              </a:rPr>
              <a:t>  de </a:t>
            </a:r>
            <a:r>
              <a:rPr lang="en-US" sz="5302" dirty="0" err="1">
                <a:solidFill>
                  <a:srgbClr val="000000"/>
                </a:solidFill>
                <a:latin typeface="Mont Bold"/>
              </a:rPr>
              <a:t>Modelos</a:t>
            </a:r>
            <a:r>
              <a:rPr lang="en-US" sz="5302" dirty="0">
                <a:solidFill>
                  <a:srgbClr val="000000"/>
                </a:solidFill>
                <a:latin typeface="Mont Bold"/>
              </a:rPr>
              <a:t> de La </a:t>
            </a:r>
            <a:r>
              <a:rPr lang="en-US" sz="5302" dirty="0" err="1">
                <a:solidFill>
                  <a:srgbClr val="F47805"/>
                </a:solidFill>
                <a:latin typeface="Mont Bold"/>
              </a:rPr>
              <a:t>Industria</a:t>
            </a:r>
            <a:r>
              <a:rPr lang="en-US" sz="5302" dirty="0">
                <a:solidFill>
                  <a:srgbClr val="F47805"/>
                </a:solidFill>
                <a:latin typeface="Mont Bold"/>
              </a:rPr>
              <a:t> </a:t>
            </a:r>
            <a:r>
              <a:rPr lang="en-US" sz="5302" dirty="0" err="1">
                <a:solidFill>
                  <a:srgbClr val="F47805"/>
                </a:solidFill>
                <a:latin typeface="Mont Bold"/>
              </a:rPr>
              <a:t>Financiera</a:t>
            </a:r>
            <a:endParaRPr lang="en-US" sz="5302" dirty="0">
              <a:solidFill>
                <a:srgbClr val="F47805"/>
              </a:solidFill>
              <a:latin typeface="Mont Bold"/>
            </a:endParaRP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448955" y="4651336"/>
            <a:ext cx="3531091" cy="3531077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0897" r="-22212"/>
              </a:stretch>
            </a:blip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2371804" y="4651336"/>
            <a:ext cx="3608242" cy="3608242"/>
            <a:chOff x="0" y="0"/>
            <a:chExt cx="6355080" cy="63550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 b="28121"/>
          <a:stretch>
            <a:fillRect/>
          </a:stretch>
        </p:blipFill>
        <p:spPr>
          <a:xfrm>
            <a:off x="11348484" y="4651336"/>
            <a:ext cx="5443516" cy="2555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768648" y="799347"/>
            <a:ext cx="1697289" cy="437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90"/>
              </a:lnSpc>
            </a:pPr>
            <a:r>
              <a:rPr lang="en-US" sz="21064">
                <a:solidFill>
                  <a:srgbClr val="F3AA19"/>
                </a:solidFill>
                <a:latin typeface="Mont Bold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91264" y="8250875"/>
            <a:ext cx="2516047" cy="918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Mont Bold"/>
              </a:rPr>
              <a:t>Captivo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585189" y="8250842"/>
            <a:ext cx="4285001" cy="918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Mont Bold"/>
              </a:rPr>
              <a:t>Independiente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489356" y="8250859"/>
            <a:ext cx="5450288" cy="918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Mont Bold"/>
              </a:rPr>
              <a:t>Agencias</a:t>
            </a: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9036853" y="2071995"/>
            <a:ext cx="214295" cy="7188191"/>
            <a:chOff x="0" y="0"/>
            <a:chExt cx="660400" cy="221521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22152113"/>
            </a:xfrm>
            <a:custGeom>
              <a:avLst/>
              <a:gdLst/>
              <a:ahLst/>
              <a:cxnLst/>
              <a:rect l="l" t="t" r="r" b="b"/>
              <a:pathLst>
                <a:path w="660400" h="22152113">
                  <a:moveTo>
                    <a:pt x="535940" y="22152113"/>
                  </a:moveTo>
                  <a:lnTo>
                    <a:pt x="124460" y="22152113"/>
                  </a:lnTo>
                  <a:cubicBezTo>
                    <a:pt x="55880" y="22152113"/>
                    <a:pt x="0" y="22096233"/>
                    <a:pt x="0" y="220276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027654"/>
                  </a:lnTo>
                  <a:cubicBezTo>
                    <a:pt x="660400" y="22096233"/>
                    <a:pt x="604520" y="22152113"/>
                    <a:pt x="535940" y="22152113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b="21934"/>
          <a:stretch>
            <a:fillRect/>
          </a:stretch>
        </p:blipFill>
        <p:spPr>
          <a:xfrm>
            <a:off x="5782167" y="4506550"/>
            <a:ext cx="11106936" cy="57804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283146" y="1734920"/>
            <a:ext cx="13721708" cy="3318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9"/>
              </a:lnSpc>
              <a:spcBef>
                <a:spcPct val="0"/>
              </a:spcBef>
            </a:pPr>
            <a:r>
              <a:rPr lang="en-US" sz="6715">
                <a:solidFill>
                  <a:srgbClr val="000000"/>
                </a:solidFill>
                <a:latin typeface="Mont Bold"/>
              </a:rPr>
              <a:t>Simplificamos lo complicado al</a:t>
            </a:r>
          </a:p>
          <a:p>
            <a:pPr algn="ctr">
              <a:lnSpc>
                <a:spcPts val="8059"/>
              </a:lnSpc>
              <a:spcBef>
                <a:spcPct val="0"/>
              </a:spcBef>
            </a:pPr>
            <a:r>
              <a:rPr lang="en-US" sz="6715">
                <a:solidFill>
                  <a:srgbClr val="F3AA19"/>
                </a:solidFill>
                <a:latin typeface="Mont Bold"/>
              </a:rPr>
              <a:t>Empoderar</a:t>
            </a:r>
            <a:r>
              <a:rPr lang="en-US" sz="6715">
                <a:solidFill>
                  <a:srgbClr val="000000"/>
                </a:solidFill>
                <a:latin typeface="Mont Bold"/>
              </a:rPr>
              <a:t> las </a:t>
            </a:r>
            <a:r>
              <a:rPr lang="en-US" sz="6715">
                <a:solidFill>
                  <a:srgbClr val="F47805"/>
                </a:solidFill>
                <a:latin typeface="Mont Bold"/>
              </a:rPr>
              <a:t>Familias </a:t>
            </a:r>
            <a:r>
              <a:rPr lang="en-US" sz="6715">
                <a:solidFill>
                  <a:srgbClr val="000000"/>
                </a:solidFill>
                <a:latin typeface="Mont Bold"/>
              </a:rPr>
              <a:t>con </a:t>
            </a:r>
            <a:r>
              <a:rPr lang="en-US" sz="6715">
                <a:solidFill>
                  <a:srgbClr val="F3AA19"/>
                </a:solidFill>
                <a:latin typeface="Mont Bold"/>
              </a:rPr>
              <a:t>Educación Financiera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9927" y="5415236"/>
            <a:ext cx="5111699" cy="51116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42154">
            <a:off x="-953776" y="5366924"/>
            <a:ext cx="5514682" cy="5514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8165" t="18381" b="4813"/>
          <a:stretch>
            <a:fillRect/>
          </a:stretch>
        </p:blipFill>
        <p:spPr>
          <a:xfrm>
            <a:off x="4061272" y="3945063"/>
            <a:ext cx="9247299" cy="42349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873659">
            <a:off x="14501959" y="-1728641"/>
            <a:ext cx="5514682" cy="551468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566082"/>
            <a:ext cx="13241398" cy="384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7"/>
              </a:lnSpc>
            </a:pPr>
            <a:r>
              <a:rPr lang="en-US" sz="5212">
                <a:solidFill>
                  <a:srgbClr val="FFFFFF"/>
                </a:solidFill>
                <a:latin typeface="Mont Bold"/>
              </a:rPr>
              <a:t>Construir </a:t>
            </a:r>
            <a:r>
              <a:rPr lang="en-US" sz="5212">
                <a:solidFill>
                  <a:srgbClr val="F3AA19"/>
                </a:solidFill>
                <a:latin typeface="Mont Bold"/>
              </a:rPr>
              <a:t>bases financieras</a:t>
            </a:r>
            <a:r>
              <a:rPr lang="en-US" sz="5212">
                <a:solidFill>
                  <a:srgbClr val="FFFFFF"/>
                </a:solidFill>
                <a:latin typeface="Mont Bold"/>
              </a:rPr>
              <a:t> para las </a:t>
            </a:r>
            <a:r>
              <a:rPr lang="en-US" sz="5212">
                <a:solidFill>
                  <a:srgbClr val="F47805"/>
                </a:solidFill>
                <a:latin typeface="Mont Bold"/>
              </a:rPr>
              <a:t>familias</a:t>
            </a:r>
            <a:r>
              <a:rPr lang="en-US" sz="5212">
                <a:solidFill>
                  <a:srgbClr val="FFFFFF"/>
                </a:solidFill>
                <a:latin typeface="Mont Bold"/>
              </a:rPr>
              <a:t>, para empoderarlas hoy &amp; dejar un </a:t>
            </a:r>
            <a:r>
              <a:rPr lang="en-US" sz="5212">
                <a:solidFill>
                  <a:srgbClr val="F3AA19"/>
                </a:solidFill>
                <a:latin typeface="Mont Bold"/>
              </a:rPr>
              <a:t>legado</a:t>
            </a:r>
            <a:r>
              <a:rPr lang="en-US" sz="5212">
                <a:solidFill>
                  <a:srgbClr val="FFFFFF"/>
                </a:solidFill>
                <a:latin typeface="Mont Bold"/>
              </a:rPr>
              <a:t> para el mañana.</a:t>
            </a:r>
          </a:p>
          <a:p>
            <a:pPr>
              <a:lnSpc>
                <a:spcPts val="7297"/>
              </a:lnSpc>
            </a:pPr>
            <a:endParaRPr lang="en-US" sz="5212">
              <a:solidFill>
                <a:srgbClr val="FFFFFF"/>
              </a:solidFill>
              <a:latin typeface="Mont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7649399" y="7852643"/>
            <a:ext cx="9925304" cy="1613498"/>
            <a:chOff x="0" y="0"/>
            <a:chExt cx="30403502" cy="49425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03502" cy="4942518"/>
            </a:xfrm>
            <a:custGeom>
              <a:avLst/>
              <a:gdLst/>
              <a:ahLst/>
              <a:cxnLst/>
              <a:rect l="l" t="t" r="r" b="b"/>
              <a:pathLst>
                <a:path w="30403502" h="4942518">
                  <a:moveTo>
                    <a:pt x="30279042" y="59690"/>
                  </a:moveTo>
                  <a:cubicBezTo>
                    <a:pt x="30314602" y="59690"/>
                    <a:pt x="30343813" y="88900"/>
                    <a:pt x="30343813" y="124460"/>
                  </a:cubicBezTo>
                  <a:lnTo>
                    <a:pt x="30343813" y="4818058"/>
                  </a:lnTo>
                  <a:cubicBezTo>
                    <a:pt x="30343813" y="4853618"/>
                    <a:pt x="30314602" y="4882828"/>
                    <a:pt x="30279042" y="4882828"/>
                  </a:cubicBezTo>
                  <a:lnTo>
                    <a:pt x="124460" y="4882828"/>
                  </a:lnTo>
                  <a:cubicBezTo>
                    <a:pt x="88900" y="4882828"/>
                    <a:pt x="59690" y="4853618"/>
                    <a:pt x="59690" y="481805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0279042" y="59690"/>
                  </a:lnTo>
                  <a:moveTo>
                    <a:pt x="3027904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818058"/>
                  </a:lnTo>
                  <a:cubicBezTo>
                    <a:pt x="0" y="4886638"/>
                    <a:pt x="55880" y="4942518"/>
                    <a:pt x="124460" y="4942518"/>
                  </a:cubicBezTo>
                  <a:lnTo>
                    <a:pt x="30279042" y="4942518"/>
                  </a:lnTo>
                  <a:cubicBezTo>
                    <a:pt x="30347624" y="4942518"/>
                    <a:pt x="30403502" y="4886638"/>
                    <a:pt x="30403502" y="4818058"/>
                  </a:cubicBezTo>
                  <a:lnTo>
                    <a:pt x="30403502" y="124460"/>
                  </a:lnTo>
                  <a:cubicBezTo>
                    <a:pt x="30403502" y="55880"/>
                    <a:pt x="30347624" y="0"/>
                    <a:pt x="302790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419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64674" y="8113358"/>
            <a:ext cx="9233804" cy="194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en-US" sz="2738">
                <a:solidFill>
                  <a:srgbClr val="FFFFFF"/>
                </a:solidFill>
                <a:latin typeface="Roboto"/>
              </a:rPr>
              <a:t>¿Cuántas personas de cada 10 cree que necesitan un plan?</a:t>
            </a:r>
          </a:p>
          <a:p>
            <a:pPr>
              <a:lnSpc>
                <a:spcPts val="3834"/>
              </a:lnSpc>
            </a:pPr>
            <a:r>
              <a:rPr lang="en-US" sz="2738">
                <a:solidFill>
                  <a:srgbClr val="FFFFFF"/>
                </a:solidFill>
                <a:latin typeface="Roboto"/>
              </a:rPr>
              <a:t>¿Cuántos de cada 10 crees que ya tienen un plan?</a:t>
            </a:r>
          </a:p>
          <a:p>
            <a:pPr>
              <a:lnSpc>
                <a:spcPts val="3834"/>
              </a:lnSpc>
            </a:pPr>
            <a:endParaRPr lang="en-US" sz="2738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3834"/>
              </a:lnSpc>
              <a:spcBef>
                <a:spcPct val="0"/>
              </a:spcBef>
            </a:pPr>
            <a:endParaRPr lang="en-US" sz="2738">
              <a:solidFill>
                <a:srgbClr val="FFFFFF"/>
              </a:solidFill>
              <a:latin typeface="Roboto"/>
            </a:endParaRP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Gráfico, Diagrama&#10;&#10;Descripción generada automáticamente">
            <a:extLst>
              <a:ext uri="{FF2B5EF4-FFF2-40B4-BE49-F238E27FC236}">
                <a16:creationId xmlns:a16="http://schemas.microsoft.com/office/drawing/2014/main" id="{546D3C42-7E19-1AA7-8F1A-6A235EFD3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7" r="8130" b="1552"/>
          <a:stretch/>
        </p:blipFill>
        <p:spPr>
          <a:xfrm>
            <a:off x="2895600" y="0"/>
            <a:ext cx="11700281" cy="10354228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0918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02" t="12375" r="1786" b="123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24765" y="-450871"/>
            <a:ext cx="20179113" cy="10737871"/>
            <a:chOff x="0" y="0"/>
            <a:chExt cx="6826021" cy="36323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26021" cy="3632317"/>
            </a:xfrm>
            <a:custGeom>
              <a:avLst/>
              <a:gdLst/>
              <a:ahLst/>
              <a:cxnLst/>
              <a:rect l="l" t="t" r="r" b="b"/>
              <a:pathLst>
                <a:path w="6826021" h="3632317">
                  <a:moveTo>
                    <a:pt x="0" y="0"/>
                  </a:moveTo>
                  <a:lnTo>
                    <a:pt x="6826021" y="0"/>
                  </a:lnTo>
                  <a:lnTo>
                    <a:pt x="6826021" y="3632317"/>
                  </a:lnTo>
                  <a:lnTo>
                    <a:pt x="0" y="3632317"/>
                  </a:lnTo>
                  <a:close/>
                </a:path>
              </a:pathLst>
            </a:custGeom>
            <a:solidFill>
              <a:srgbClr val="000000">
                <a:alpha val="38824"/>
              </a:srgbClr>
            </a:solidFill>
          </p:spPr>
          <p:txBody>
            <a:bodyPr/>
            <a:lstStyle/>
            <a:p>
              <a:endParaRPr lang="es-419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507141" y="641839"/>
            <a:ext cx="8115300" cy="2012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586"/>
              </a:lnSpc>
            </a:pPr>
            <a:r>
              <a:rPr lang="en-US" sz="9704">
                <a:solidFill>
                  <a:srgbClr val="FFFFFF"/>
                </a:solidFill>
                <a:latin typeface="Mont Bold"/>
              </a:rPr>
              <a:t>Propiedad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436519" y="1373119"/>
            <a:ext cx="186792" cy="941495"/>
            <a:chOff x="0" y="0"/>
            <a:chExt cx="660400" cy="33286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3328647"/>
            </a:xfrm>
            <a:custGeom>
              <a:avLst/>
              <a:gdLst/>
              <a:ahLst/>
              <a:cxnLst/>
              <a:rect l="l" t="t" r="r" b="b"/>
              <a:pathLst>
                <a:path w="660400" h="3328647">
                  <a:moveTo>
                    <a:pt x="535940" y="3328647"/>
                  </a:moveTo>
                  <a:lnTo>
                    <a:pt x="124460" y="3328647"/>
                  </a:lnTo>
                  <a:cubicBezTo>
                    <a:pt x="55880" y="3328647"/>
                    <a:pt x="0" y="3272767"/>
                    <a:pt x="0" y="32041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3204187"/>
                  </a:lnTo>
                  <a:cubicBezTo>
                    <a:pt x="660400" y="3272767"/>
                    <a:pt x="604520" y="3328647"/>
                    <a:pt x="535940" y="3328647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2388" y="4427644"/>
            <a:ext cx="4326205" cy="3997451"/>
            <a:chOff x="0" y="0"/>
            <a:chExt cx="12908831" cy="119278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908831" cy="11927872"/>
            </a:xfrm>
            <a:custGeom>
              <a:avLst/>
              <a:gdLst/>
              <a:ahLst/>
              <a:cxnLst/>
              <a:rect l="l" t="t" r="r" b="b"/>
              <a:pathLst>
                <a:path w="12908831" h="11927872">
                  <a:moveTo>
                    <a:pt x="12784371" y="59690"/>
                  </a:moveTo>
                  <a:cubicBezTo>
                    <a:pt x="12819931" y="59690"/>
                    <a:pt x="12849141" y="88900"/>
                    <a:pt x="12849141" y="124460"/>
                  </a:cubicBezTo>
                  <a:lnTo>
                    <a:pt x="12849141" y="11803411"/>
                  </a:lnTo>
                  <a:cubicBezTo>
                    <a:pt x="12849141" y="11838972"/>
                    <a:pt x="12819931" y="11868182"/>
                    <a:pt x="12784371" y="11868182"/>
                  </a:cubicBezTo>
                  <a:lnTo>
                    <a:pt x="124460" y="11868182"/>
                  </a:lnTo>
                  <a:cubicBezTo>
                    <a:pt x="88900" y="11868182"/>
                    <a:pt x="59690" y="11838972"/>
                    <a:pt x="59690" y="1180341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784371" y="59690"/>
                  </a:lnTo>
                  <a:moveTo>
                    <a:pt x="1278437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803411"/>
                  </a:lnTo>
                  <a:cubicBezTo>
                    <a:pt x="0" y="11871992"/>
                    <a:pt x="55880" y="11927872"/>
                    <a:pt x="124460" y="11927872"/>
                  </a:cubicBezTo>
                  <a:lnTo>
                    <a:pt x="12784372" y="11927872"/>
                  </a:lnTo>
                  <a:cubicBezTo>
                    <a:pt x="12852951" y="11927872"/>
                    <a:pt x="12908831" y="11871992"/>
                    <a:pt x="12908831" y="11803411"/>
                  </a:cubicBezTo>
                  <a:lnTo>
                    <a:pt x="12908831" y="124460"/>
                  </a:lnTo>
                  <a:cubicBezTo>
                    <a:pt x="12908831" y="55880"/>
                    <a:pt x="12852951" y="0"/>
                    <a:pt x="12784371" y="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26116" y="3386931"/>
            <a:ext cx="1318750" cy="131875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6864030" y="4378431"/>
            <a:ext cx="4399475" cy="4046664"/>
            <a:chOff x="0" y="0"/>
            <a:chExt cx="13127458" cy="120747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127458" cy="12074716"/>
            </a:xfrm>
            <a:custGeom>
              <a:avLst/>
              <a:gdLst/>
              <a:ahLst/>
              <a:cxnLst/>
              <a:rect l="l" t="t" r="r" b="b"/>
              <a:pathLst>
                <a:path w="13127458" h="12074716">
                  <a:moveTo>
                    <a:pt x="13002998" y="59690"/>
                  </a:moveTo>
                  <a:cubicBezTo>
                    <a:pt x="13038558" y="59690"/>
                    <a:pt x="13067768" y="88900"/>
                    <a:pt x="13067768" y="124460"/>
                  </a:cubicBezTo>
                  <a:lnTo>
                    <a:pt x="13067768" y="11950257"/>
                  </a:lnTo>
                  <a:cubicBezTo>
                    <a:pt x="13067768" y="11985816"/>
                    <a:pt x="13038558" y="12015026"/>
                    <a:pt x="13002998" y="12015026"/>
                  </a:cubicBezTo>
                  <a:lnTo>
                    <a:pt x="124460" y="12015026"/>
                  </a:lnTo>
                  <a:cubicBezTo>
                    <a:pt x="88900" y="12015026"/>
                    <a:pt x="59690" y="11985816"/>
                    <a:pt x="59690" y="1195025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002998" y="59690"/>
                  </a:lnTo>
                  <a:moveTo>
                    <a:pt x="130029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950257"/>
                  </a:lnTo>
                  <a:cubicBezTo>
                    <a:pt x="0" y="12018836"/>
                    <a:pt x="55880" y="12074716"/>
                    <a:pt x="124460" y="12074716"/>
                  </a:cubicBezTo>
                  <a:lnTo>
                    <a:pt x="13002998" y="12074716"/>
                  </a:lnTo>
                  <a:cubicBezTo>
                    <a:pt x="13071579" y="12074716"/>
                    <a:pt x="13127458" y="12018836"/>
                    <a:pt x="13127458" y="11950257"/>
                  </a:cubicBezTo>
                  <a:lnTo>
                    <a:pt x="13127458" y="124460"/>
                  </a:lnTo>
                  <a:cubicBezTo>
                    <a:pt x="13127458" y="55880"/>
                    <a:pt x="13071579" y="0"/>
                    <a:pt x="13002998" y="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268444" y="4378431"/>
            <a:ext cx="4497167" cy="4046664"/>
            <a:chOff x="0" y="0"/>
            <a:chExt cx="13418960" cy="120747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418961" cy="12074716"/>
            </a:xfrm>
            <a:custGeom>
              <a:avLst/>
              <a:gdLst/>
              <a:ahLst/>
              <a:cxnLst/>
              <a:rect l="l" t="t" r="r" b="b"/>
              <a:pathLst>
                <a:path w="13418961" h="12074716">
                  <a:moveTo>
                    <a:pt x="13294500" y="59690"/>
                  </a:moveTo>
                  <a:cubicBezTo>
                    <a:pt x="13330061" y="59690"/>
                    <a:pt x="13359270" y="88900"/>
                    <a:pt x="13359270" y="124460"/>
                  </a:cubicBezTo>
                  <a:lnTo>
                    <a:pt x="13359270" y="11950257"/>
                  </a:lnTo>
                  <a:cubicBezTo>
                    <a:pt x="13359270" y="11985816"/>
                    <a:pt x="13330061" y="12015026"/>
                    <a:pt x="13294500" y="12015026"/>
                  </a:cubicBezTo>
                  <a:lnTo>
                    <a:pt x="124460" y="12015026"/>
                  </a:lnTo>
                  <a:cubicBezTo>
                    <a:pt x="88900" y="12015026"/>
                    <a:pt x="59690" y="11985816"/>
                    <a:pt x="59690" y="1195025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294500" y="59690"/>
                  </a:lnTo>
                  <a:moveTo>
                    <a:pt x="132945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950257"/>
                  </a:lnTo>
                  <a:cubicBezTo>
                    <a:pt x="0" y="12018836"/>
                    <a:pt x="55880" y="12074716"/>
                    <a:pt x="124460" y="12074716"/>
                  </a:cubicBezTo>
                  <a:lnTo>
                    <a:pt x="13294500" y="12074716"/>
                  </a:lnTo>
                  <a:cubicBezTo>
                    <a:pt x="13363080" y="12074716"/>
                    <a:pt x="13418961" y="12018836"/>
                    <a:pt x="13418961" y="11950257"/>
                  </a:cubicBezTo>
                  <a:lnTo>
                    <a:pt x="13418961" y="124460"/>
                  </a:lnTo>
                  <a:cubicBezTo>
                    <a:pt x="13418961" y="55880"/>
                    <a:pt x="13363080" y="0"/>
                    <a:pt x="13294500" y="0"/>
                  </a:cubicBezTo>
                  <a:close/>
                </a:path>
              </a:pathLst>
            </a:custGeom>
            <a:solidFill>
              <a:srgbClr val="F3AA19"/>
            </a:solidFill>
          </p:spPr>
          <p:txBody>
            <a:bodyPr/>
            <a:lstStyle/>
            <a:p>
              <a:endParaRPr lang="es-419"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04392" y="3386931"/>
            <a:ext cx="1318750" cy="131875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84928" y="3386931"/>
            <a:ext cx="1318750" cy="131875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921610" y="5284313"/>
            <a:ext cx="3527761" cy="228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4"/>
              </a:lnSpc>
            </a:pPr>
            <a:r>
              <a:rPr lang="en-US" sz="4995">
                <a:solidFill>
                  <a:srgbClr val="FFFFFF"/>
                </a:solidFill>
                <a:latin typeface="Roboto Bold"/>
              </a:rPr>
              <a:t>Propiedad de tus Clientes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28097" y="5284313"/>
            <a:ext cx="3271340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FFFFFF"/>
                </a:solidFill>
                <a:latin typeface="Roboto Bold"/>
              </a:rPr>
              <a:t>Propiedad de tu Agencia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18831" y="5284313"/>
            <a:ext cx="3050944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FFFFFF"/>
                </a:solidFill>
                <a:latin typeface="Roboto Bold"/>
              </a:rPr>
              <a:t>Propiedad en Experior</a:t>
            </a:r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626</Words>
  <Application>Microsoft Office PowerPoint</Application>
  <PresentationFormat>Custom</PresentationFormat>
  <Paragraphs>184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Arimo Bold</vt:lpstr>
      <vt:lpstr>Calibri</vt:lpstr>
      <vt:lpstr>Arial</vt:lpstr>
      <vt:lpstr>Roboto Bold</vt:lpstr>
      <vt:lpstr>Roboto</vt:lpstr>
      <vt:lpstr>Mont Bold Bold</vt:lpstr>
      <vt:lpstr>Mont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Presenatcion en Español Experior</dc:title>
  <dc:creator>Susan Caceres</dc:creator>
  <cp:lastModifiedBy>FRANCISCO GUERRERO</cp:lastModifiedBy>
  <cp:revision>4</cp:revision>
  <dcterms:created xsi:type="dcterms:W3CDTF">2006-08-16T00:00:00Z</dcterms:created>
  <dcterms:modified xsi:type="dcterms:W3CDTF">2024-04-20T18:59:33Z</dcterms:modified>
  <dc:identifier>DAEySLDS4P0</dc:identifier>
</cp:coreProperties>
</file>