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4630400" cy="8229600"/>
  <p:notesSz cx="8229600" cy="14630400"/>
  <p:embeddedFontLst>
    <p:embeddedFont>
      <p:font typeface="Arimo" panose="020B0604020202020204" charset="0"/>
      <p:regular r:id="rId15"/>
    </p:embeddedFont>
    <p:embeddedFont>
      <p:font typeface="Calibri" panose="020F050202020403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5050"/>
    <a:srgbClr val="78B8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60" d="100"/>
          <a:sy n="60" d="100"/>
        </p:scale>
        <p:origin x="6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291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5234107" y="436364"/>
            <a:ext cx="4162068" cy="520303"/>
          </a:xfrm>
          <a:prstGeom prst="rect">
            <a:avLst/>
          </a:prstGeom>
          <a:noFill/>
          <a:ln/>
        </p:spPr>
        <p:txBody>
          <a:bodyPr wrap="none" lIns="0" tIns="0" rIns="0" bIns="0" rtlCol="0" anchor="t"/>
          <a:lstStyle/>
          <a:p>
            <a:pPr marL="0" indent="0" algn="ctr">
              <a:lnSpc>
                <a:spcPts val="4050"/>
              </a:lnSpc>
              <a:buNone/>
            </a:pPr>
            <a:r>
              <a:rPr lang="en-US" sz="4000" b="1" dirty="0">
                <a:solidFill>
                  <a:srgbClr val="000000"/>
                </a:solidFill>
                <a:latin typeface="Arimo Bold" pitchFamily="34" charset="0"/>
                <a:ea typeface="Arimo Bold" pitchFamily="34" charset="-122"/>
                <a:cs typeface="Arimo Bold" pitchFamily="34" charset="-120"/>
              </a:rPr>
              <a:t>Hispanic Free</a:t>
            </a:r>
            <a:endParaRPr lang="en-US" sz="4000" dirty="0"/>
          </a:p>
        </p:txBody>
      </p:sp>
      <p:sp>
        <p:nvSpPr>
          <p:cNvPr id="3" name="Text 1"/>
          <p:cNvSpPr/>
          <p:nvPr/>
        </p:nvSpPr>
        <p:spPr>
          <a:xfrm>
            <a:off x="4690348" y="1194435"/>
            <a:ext cx="5249704" cy="520303"/>
          </a:xfrm>
          <a:prstGeom prst="rect">
            <a:avLst/>
          </a:prstGeom>
          <a:noFill/>
          <a:ln/>
        </p:spPr>
        <p:txBody>
          <a:bodyPr wrap="none" lIns="0" tIns="0" rIns="0" bIns="0" rtlCol="0" anchor="t"/>
          <a:lstStyle/>
          <a:p>
            <a:pPr marL="0" indent="0" algn="ctr">
              <a:lnSpc>
                <a:spcPts val="4050"/>
              </a:lnSpc>
              <a:buNone/>
            </a:pPr>
            <a:r>
              <a:rPr lang="en-US" sz="4000" b="1" dirty="0">
                <a:solidFill>
                  <a:srgbClr val="000000"/>
                </a:solidFill>
                <a:latin typeface="Arimo Bold" pitchFamily="34" charset="0"/>
                <a:ea typeface="Arimo Bold" pitchFamily="34" charset="-122"/>
                <a:cs typeface="Arimo Bold" pitchFamily="34" charset="-120"/>
              </a:rPr>
              <a:t>Retirement Plans to create</a:t>
            </a:r>
            <a:endParaRPr lang="en-US" sz="4000" dirty="0"/>
          </a:p>
        </p:txBody>
      </p:sp>
      <p:sp>
        <p:nvSpPr>
          <p:cNvPr id="4" name="Text 2"/>
          <p:cNvSpPr/>
          <p:nvPr/>
        </p:nvSpPr>
        <p:spPr>
          <a:xfrm>
            <a:off x="5234107" y="1952506"/>
            <a:ext cx="4162068" cy="520303"/>
          </a:xfrm>
          <a:prstGeom prst="rect">
            <a:avLst/>
          </a:prstGeom>
          <a:noFill/>
          <a:ln/>
        </p:spPr>
        <p:txBody>
          <a:bodyPr wrap="none" lIns="0" tIns="0" rIns="0" bIns="0" rtlCol="0" anchor="t"/>
          <a:lstStyle/>
          <a:p>
            <a:pPr marL="0" indent="0" algn="ctr">
              <a:lnSpc>
                <a:spcPts val="4050"/>
              </a:lnSpc>
              <a:buNone/>
            </a:pPr>
            <a:r>
              <a:rPr lang="en-US" sz="4000" b="1" dirty="0" smtClean="0">
                <a:solidFill>
                  <a:srgbClr val="000000"/>
                </a:solidFill>
                <a:latin typeface="Arial" panose="020B0604020202020204" pitchFamily="34" charset="0"/>
                <a:ea typeface="Arimo Bold"/>
                <a:cs typeface="Arial" panose="020B0604020202020204" pitchFamily="34" charset="0"/>
              </a:rPr>
              <a:t>A Lifetime</a:t>
            </a:r>
            <a:r>
              <a:rPr lang="en-US" sz="4000" b="1" dirty="0" smtClean="0">
                <a:solidFill>
                  <a:srgbClr val="000000"/>
                </a:solidFill>
                <a:latin typeface="Arial" panose="020B0604020202020204" pitchFamily="34" charset="0"/>
                <a:ea typeface="Arimo Bold"/>
                <a:cs typeface="Arial" panose="020B0604020202020204" pitchFamily="34" charset="0"/>
              </a:rPr>
              <a:t> </a:t>
            </a:r>
            <a:r>
              <a:rPr lang="en-US" sz="4000" b="1" dirty="0">
                <a:solidFill>
                  <a:srgbClr val="000000"/>
                </a:solidFill>
                <a:latin typeface="Arial" panose="020B0604020202020204" pitchFamily="34" charset="0"/>
                <a:ea typeface="Arimo Bold"/>
                <a:cs typeface="Arial" panose="020B0604020202020204" pitchFamily="34" charset="0"/>
              </a:rPr>
              <a:t>Income</a:t>
            </a:r>
            <a:endParaRPr lang="en-US" sz="4000" dirty="0">
              <a:latin typeface="Arial" panose="020B0604020202020204" pitchFamily="34" charset="0"/>
              <a:ea typeface="Arimo Bold"/>
              <a:cs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4284940" y="2710577"/>
            <a:ext cx="6060400" cy="508254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549" y="4499741"/>
            <a:ext cx="1254673" cy="1254673"/>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1724" y="4668520"/>
            <a:ext cx="3629230" cy="15121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013109"/>
          </a:xfrm>
          <a:prstGeom prst="rect">
            <a:avLst/>
          </a:prstGeom>
        </p:spPr>
      </p:pic>
      <p:sp>
        <p:nvSpPr>
          <p:cNvPr id="3" name="Text 0"/>
          <p:cNvSpPr/>
          <p:nvPr/>
        </p:nvSpPr>
        <p:spPr>
          <a:xfrm>
            <a:off x="563642" y="2455902"/>
            <a:ext cx="6992190" cy="528399"/>
          </a:xfrm>
          <a:prstGeom prst="rect">
            <a:avLst/>
          </a:prstGeom>
          <a:noFill/>
          <a:ln/>
        </p:spPr>
        <p:txBody>
          <a:bodyPr wrap="none" lIns="0" tIns="0" rIns="0" bIns="0" rtlCol="0" anchor="t"/>
          <a:lstStyle/>
          <a:p>
            <a:pPr marL="0" indent="0" algn="l">
              <a:lnSpc>
                <a:spcPts val="4150"/>
              </a:lnSpc>
              <a:buNone/>
            </a:pPr>
            <a:r>
              <a:rPr lang="en-US" sz="4400" b="1" dirty="0">
                <a:solidFill>
                  <a:srgbClr val="000000"/>
                </a:solidFill>
                <a:latin typeface="Arial" panose="020B0604020202020204" pitchFamily="34" charset="0"/>
                <a:ea typeface="Arimo Bold"/>
                <a:cs typeface="Arial" panose="020B0604020202020204" pitchFamily="34" charset="0"/>
              </a:rPr>
              <a:t>How Hispanic Free Works</a:t>
            </a:r>
            <a:endParaRPr lang="en-US" sz="4400" b="1" dirty="0">
              <a:latin typeface="Arial" panose="020B0604020202020204" pitchFamily="34" charset="0"/>
              <a:ea typeface="Arimo Bold"/>
              <a:cs typeface="Arial" panose="020B0604020202020204" pitchFamily="34" charset="0"/>
            </a:endParaRPr>
          </a:p>
        </p:txBody>
      </p:sp>
      <p:pic>
        <p:nvPicPr>
          <p:cNvPr id="4" name="Image 1" descr="preencoded.png"/>
          <p:cNvPicPr>
            <a:picLocks noChangeAspect="1"/>
          </p:cNvPicPr>
          <p:nvPr/>
        </p:nvPicPr>
        <p:blipFill>
          <a:blip r:embed="rId4"/>
          <a:stretch>
            <a:fillRect/>
          </a:stretch>
        </p:blipFill>
        <p:spPr>
          <a:xfrm>
            <a:off x="563642" y="3225879"/>
            <a:ext cx="805220" cy="966311"/>
          </a:xfrm>
          <a:prstGeom prst="rect">
            <a:avLst/>
          </a:prstGeom>
        </p:spPr>
      </p:pic>
      <p:sp>
        <p:nvSpPr>
          <p:cNvPr id="5" name="Text 1"/>
          <p:cNvSpPr/>
          <p:nvPr/>
        </p:nvSpPr>
        <p:spPr>
          <a:xfrm>
            <a:off x="1610439" y="3386852"/>
            <a:ext cx="2666286" cy="264081"/>
          </a:xfrm>
          <a:prstGeom prst="rect">
            <a:avLst/>
          </a:prstGeom>
          <a:noFill/>
          <a:ln/>
        </p:spPr>
        <p:txBody>
          <a:bodyPr wrap="none" lIns="0" tIns="0" rIns="0" bIns="0" rtlCol="0" anchor="t"/>
          <a:lstStyle/>
          <a:p>
            <a:pPr marL="0" indent="0" algn="l">
              <a:lnSpc>
                <a:spcPts val="2050"/>
              </a:lnSpc>
              <a:buNone/>
            </a:pPr>
            <a:r>
              <a:rPr lang="en-US" b="1" dirty="0">
                <a:solidFill>
                  <a:srgbClr val="272525"/>
                </a:solidFill>
                <a:latin typeface="Arial" panose="020B0604020202020204" pitchFamily="34" charset="0"/>
                <a:ea typeface="Arimo Bold"/>
                <a:cs typeface="Arial" panose="020B0604020202020204" pitchFamily="34" charset="0"/>
              </a:rPr>
              <a:t>Personalized Evaluation</a:t>
            </a:r>
            <a:endParaRPr lang="en-US" dirty="0">
              <a:latin typeface="Arial" panose="020B0604020202020204" pitchFamily="34" charset="0"/>
              <a:ea typeface="Arimo Bold"/>
              <a:cs typeface="Arial" panose="020B0604020202020204" pitchFamily="34" charset="0"/>
            </a:endParaRPr>
          </a:p>
        </p:txBody>
      </p:sp>
      <p:sp>
        <p:nvSpPr>
          <p:cNvPr id="6" name="Text 2"/>
          <p:cNvSpPr/>
          <p:nvPr/>
        </p:nvSpPr>
        <p:spPr>
          <a:xfrm>
            <a:off x="1610439" y="3747492"/>
            <a:ext cx="12456319" cy="257651"/>
          </a:xfrm>
          <a:prstGeom prst="rect">
            <a:avLst/>
          </a:prstGeom>
          <a:noFill/>
          <a:ln/>
        </p:spPr>
        <p:txBody>
          <a:bodyPr wrap="none" lIns="0" tIns="0" rIns="0" bIns="0" rtlCol="0" anchor="t"/>
          <a:lstStyle/>
          <a:p>
            <a:pPr marL="0" indent="0" algn="l">
              <a:lnSpc>
                <a:spcPts val="2000"/>
              </a:lnSpc>
              <a:buNone/>
            </a:pPr>
            <a:r>
              <a:rPr lang="en-US" sz="1600" dirty="0">
                <a:solidFill>
                  <a:srgbClr val="272525"/>
                </a:solidFill>
                <a:latin typeface="Arimo" pitchFamily="34" charset="0"/>
                <a:ea typeface="Arimo" pitchFamily="34" charset="-122"/>
                <a:cs typeface="Arimo" pitchFamily="34" charset="-120"/>
              </a:rPr>
              <a:t>A comprehensive analysis of your current financial situation and future goals</a:t>
            </a:r>
            <a:endParaRPr lang="en-US" sz="1600" dirty="0"/>
          </a:p>
        </p:txBody>
      </p:sp>
      <p:pic>
        <p:nvPicPr>
          <p:cNvPr id="7" name="Image 2" descr="preencoded.png"/>
          <p:cNvPicPr>
            <a:picLocks noChangeAspect="1"/>
          </p:cNvPicPr>
          <p:nvPr/>
        </p:nvPicPr>
        <p:blipFill>
          <a:blip r:embed="rId5"/>
          <a:stretch>
            <a:fillRect/>
          </a:stretch>
        </p:blipFill>
        <p:spPr>
          <a:xfrm>
            <a:off x="563642" y="4192191"/>
            <a:ext cx="805220" cy="966311"/>
          </a:xfrm>
          <a:prstGeom prst="rect">
            <a:avLst/>
          </a:prstGeom>
        </p:spPr>
      </p:pic>
      <p:sp>
        <p:nvSpPr>
          <p:cNvPr id="8" name="Text 3"/>
          <p:cNvSpPr/>
          <p:nvPr/>
        </p:nvSpPr>
        <p:spPr>
          <a:xfrm>
            <a:off x="1610439" y="4353163"/>
            <a:ext cx="2113836" cy="264081"/>
          </a:xfrm>
          <a:prstGeom prst="rect">
            <a:avLst/>
          </a:prstGeom>
          <a:noFill/>
          <a:ln/>
        </p:spPr>
        <p:txBody>
          <a:bodyPr wrap="none" lIns="0" tIns="0" rIns="0" bIns="0" rtlCol="0" anchor="t"/>
          <a:lstStyle/>
          <a:p>
            <a:pPr marL="0" indent="0" algn="l">
              <a:lnSpc>
                <a:spcPts val="2050"/>
              </a:lnSpc>
              <a:buNone/>
            </a:pPr>
            <a:r>
              <a:rPr lang="en-US" b="1" dirty="0">
                <a:solidFill>
                  <a:srgbClr val="272525"/>
                </a:solidFill>
                <a:latin typeface="Arial" panose="020B0604020202020204" pitchFamily="34" charset="0"/>
                <a:ea typeface="Arimo Bold"/>
                <a:cs typeface="Arial" panose="020B0604020202020204" pitchFamily="34" charset="0"/>
              </a:rPr>
              <a:t>Plan Setup</a:t>
            </a:r>
            <a:endParaRPr lang="en-US" dirty="0">
              <a:latin typeface="Arial" panose="020B0604020202020204" pitchFamily="34" charset="0"/>
              <a:ea typeface="Arimo Bold"/>
              <a:cs typeface="Arial" panose="020B0604020202020204" pitchFamily="34" charset="0"/>
            </a:endParaRPr>
          </a:p>
        </p:txBody>
      </p:sp>
      <p:sp>
        <p:nvSpPr>
          <p:cNvPr id="9" name="Text 4"/>
          <p:cNvSpPr/>
          <p:nvPr/>
        </p:nvSpPr>
        <p:spPr>
          <a:xfrm>
            <a:off x="1610439" y="4713803"/>
            <a:ext cx="12456319" cy="257651"/>
          </a:xfrm>
          <a:prstGeom prst="rect">
            <a:avLst/>
          </a:prstGeom>
          <a:noFill/>
          <a:ln/>
        </p:spPr>
        <p:txBody>
          <a:bodyPr wrap="none" lIns="0" tIns="0" rIns="0" bIns="0" rtlCol="0" anchor="t"/>
          <a:lstStyle/>
          <a:p>
            <a:pPr marL="0" indent="0" algn="l">
              <a:lnSpc>
                <a:spcPts val="2000"/>
              </a:lnSpc>
              <a:buNone/>
            </a:pPr>
            <a:r>
              <a:rPr lang="en-US" sz="1600" dirty="0">
                <a:solidFill>
                  <a:srgbClr val="272525"/>
                </a:solidFill>
                <a:latin typeface="Arimo" pitchFamily="34" charset="0"/>
                <a:ea typeface="Arimo" pitchFamily="34" charset="-122"/>
                <a:cs typeface="Arimo" pitchFamily="34" charset="-120"/>
              </a:rPr>
              <a:t>A retirement plan tailored specifically to your needs</a:t>
            </a:r>
            <a:endParaRPr lang="en-US" sz="1600" dirty="0"/>
          </a:p>
        </p:txBody>
      </p:sp>
      <p:pic>
        <p:nvPicPr>
          <p:cNvPr id="10" name="Image 3" descr="preencoded.png"/>
          <p:cNvPicPr>
            <a:picLocks noChangeAspect="1"/>
          </p:cNvPicPr>
          <p:nvPr/>
        </p:nvPicPr>
        <p:blipFill>
          <a:blip r:embed="rId6"/>
          <a:stretch>
            <a:fillRect/>
          </a:stretch>
        </p:blipFill>
        <p:spPr>
          <a:xfrm>
            <a:off x="563642" y="5158502"/>
            <a:ext cx="805220" cy="966311"/>
          </a:xfrm>
          <a:prstGeom prst="rect">
            <a:avLst/>
          </a:prstGeom>
        </p:spPr>
      </p:pic>
      <p:sp>
        <p:nvSpPr>
          <p:cNvPr id="11" name="Text 5"/>
          <p:cNvSpPr/>
          <p:nvPr/>
        </p:nvSpPr>
        <p:spPr>
          <a:xfrm>
            <a:off x="1610439" y="5319474"/>
            <a:ext cx="2113836" cy="264081"/>
          </a:xfrm>
          <a:prstGeom prst="rect">
            <a:avLst/>
          </a:prstGeom>
          <a:noFill/>
          <a:ln/>
        </p:spPr>
        <p:txBody>
          <a:bodyPr wrap="none" lIns="0" tIns="0" rIns="0" bIns="0" rtlCol="0" anchor="t"/>
          <a:lstStyle/>
          <a:p>
            <a:pPr marL="0" indent="0" algn="l">
              <a:lnSpc>
                <a:spcPts val="2050"/>
              </a:lnSpc>
              <a:buNone/>
            </a:pPr>
            <a:r>
              <a:rPr lang="en-US" b="1" dirty="0">
                <a:solidFill>
                  <a:srgbClr val="272525"/>
                </a:solidFill>
                <a:latin typeface="Arial" panose="020B0604020202020204" pitchFamily="34" charset="0"/>
                <a:ea typeface="Arimo Bold" pitchFamily="34" charset="-122"/>
                <a:cs typeface="Arial" panose="020B0604020202020204" pitchFamily="34" charset="0"/>
              </a:rPr>
              <a:t>Plan Contracting</a:t>
            </a:r>
            <a:endParaRPr lang="en-US" dirty="0">
              <a:latin typeface="Arial" panose="020B0604020202020204" pitchFamily="34" charset="0"/>
              <a:cs typeface="Arial" panose="020B0604020202020204" pitchFamily="34" charset="0"/>
            </a:endParaRPr>
          </a:p>
        </p:txBody>
      </p:sp>
      <p:sp>
        <p:nvSpPr>
          <p:cNvPr id="12" name="Text 6"/>
          <p:cNvSpPr/>
          <p:nvPr/>
        </p:nvSpPr>
        <p:spPr>
          <a:xfrm>
            <a:off x="1610439" y="5680115"/>
            <a:ext cx="12456319" cy="257651"/>
          </a:xfrm>
          <a:prstGeom prst="rect">
            <a:avLst/>
          </a:prstGeom>
          <a:noFill/>
          <a:ln/>
        </p:spPr>
        <p:txBody>
          <a:bodyPr wrap="none" lIns="0" tIns="0" rIns="0" bIns="0" rtlCol="0" anchor="t"/>
          <a:lstStyle/>
          <a:p>
            <a:pPr marL="0" indent="0" algn="l">
              <a:lnSpc>
                <a:spcPts val="2000"/>
              </a:lnSpc>
              <a:buNone/>
            </a:pPr>
            <a:r>
              <a:rPr lang="en-US" sz="1600" dirty="0">
                <a:solidFill>
                  <a:srgbClr val="272525"/>
                </a:solidFill>
                <a:latin typeface="Arimo" pitchFamily="34" charset="0"/>
                <a:ea typeface="Arimo" pitchFamily="34" charset="-122"/>
                <a:cs typeface="Arimo" pitchFamily="34" charset="-120"/>
              </a:rPr>
              <a:t>The retirement plan is signed with the service provider</a:t>
            </a:r>
            <a:endParaRPr lang="en-US" sz="1600" dirty="0"/>
          </a:p>
        </p:txBody>
      </p:sp>
      <p:pic>
        <p:nvPicPr>
          <p:cNvPr id="13" name="Image 4" descr="preencoded.png"/>
          <p:cNvPicPr>
            <a:picLocks noChangeAspect="1"/>
          </p:cNvPicPr>
          <p:nvPr/>
        </p:nvPicPr>
        <p:blipFill>
          <a:blip r:embed="rId7"/>
          <a:stretch>
            <a:fillRect/>
          </a:stretch>
        </p:blipFill>
        <p:spPr>
          <a:xfrm>
            <a:off x="563642" y="6124813"/>
            <a:ext cx="805220" cy="966311"/>
          </a:xfrm>
          <a:prstGeom prst="rect">
            <a:avLst/>
          </a:prstGeom>
        </p:spPr>
      </p:pic>
      <p:sp>
        <p:nvSpPr>
          <p:cNvPr id="14" name="Text 7"/>
          <p:cNvSpPr/>
          <p:nvPr/>
        </p:nvSpPr>
        <p:spPr>
          <a:xfrm>
            <a:off x="1610438" y="6285786"/>
            <a:ext cx="2523411" cy="264081"/>
          </a:xfrm>
          <a:prstGeom prst="rect">
            <a:avLst/>
          </a:prstGeom>
          <a:noFill/>
          <a:ln/>
        </p:spPr>
        <p:txBody>
          <a:bodyPr wrap="none" lIns="0" tIns="0" rIns="0" bIns="0" rtlCol="0" anchor="t"/>
          <a:lstStyle/>
          <a:p>
            <a:pPr marL="0" indent="0" algn="l">
              <a:lnSpc>
                <a:spcPts val="2050"/>
              </a:lnSpc>
              <a:buNone/>
            </a:pPr>
            <a:r>
              <a:rPr lang="en-US" b="1" dirty="0">
                <a:solidFill>
                  <a:srgbClr val="272525"/>
                </a:solidFill>
                <a:latin typeface="Arial" panose="020B0604020202020204" pitchFamily="34" charset="0"/>
                <a:ea typeface="Arimo Bold"/>
                <a:cs typeface="Arial" panose="020B0604020202020204" pitchFamily="34" charset="0"/>
              </a:rPr>
              <a:t>Growth and Monitoring</a:t>
            </a:r>
            <a:endParaRPr lang="en-US" dirty="0">
              <a:latin typeface="Arial" panose="020B0604020202020204" pitchFamily="34" charset="0"/>
              <a:ea typeface="Arimo Bold"/>
              <a:cs typeface="Arial" panose="020B0604020202020204" pitchFamily="34" charset="0"/>
            </a:endParaRPr>
          </a:p>
        </p:txBody>
      </p:sp>
      <p:sp>
        <p:nvSpPr>
          <p:cNvPr id="15" name="Text 8"/>
          <p:cNvSpPr/>
          <p:nvPr/>
        </p:nvSpPr>
        <p:spPr>
          <a:xfrm>
            <a:off x="1610439" y="6646426"/>
            <a:ext cx="12456319" cy="257651"/>
          </a:xfrm>
          <a:prstGeom prst="rect">
            <a:avLst/>
          </a:prstGeom>
          <a:noFill/>
          <a:ln/>
        </p:spPr>
        <p:txBody>
          <a:bodyPr wrap="none" lIns="0" tIns="0" rIns="0" bIns="0" rtlCol="0" anchor="t"/>
          <a:lstStyle/>
          <a:p>
            <a:pPr marL="0" indent="0" algn="l">
              <a:lnSpc>
                <a:spcPts val="2000"/>
              </a:lnSpc>
              <a:buNone/>
            </a:pPr>
            <a:r>
              <a:rPr lang="en-US" sz="1600" dirty="0">
                <a:solidFill>
                  <a:srgbClr val="272525"/>
                </a:solidFill>
                <a:latin typeface="Arimo" pitchFamily="34" charset="0"/>
                <a:ea typeface="Arimo" pitchFamily="34" charset="-122"/>
                <a:cs typeface="Arimo" pitchFamily="34" charset="-120"/>
              </a:rPr>
              <a:t>Ongoing monitoring and adjustments to maximize long-term benefits</a:t>
            </a:r>
            <a:endParaRPr lang="en-US" sz="1600" dirty="0"/>
          </a:p>
        </p:txBody>
      </p:sp>
      <p:sp>
        <p:nvSpPr>
          <p:cNvPr id="16" name="Text 9"/>
          <p:cNvSpPr/>
          <p:nvPr/>
        </p:nvSpPr>
        <p:spPr>
          <a:xfrm>
            <a:off x="563642" y="7272218"/>
            <a:ext cx="13503116" cy="515303"/>
          </a:xfrm>
          <a:prstGeom prst="rect">
            <a:avLst/>
          </a:prstGeom>
          <a:noFill/>
          <a:ln/>
        </p:spPr>
        <p:txBody>
          <a:bodyPr wrap="square" lIns="0" tIns="0" rIns="0" bIns="0" rtlCol="0" anchor="t"/>
          <a:lstStyle/>
          <a:p>
            <a:pPr marL="0" indent="0" algn="l">
              <a:lnSpc>
                <a:spcPts val="2000"/>
              </a:lnSpc>
              <a:buNone/>
            </a:pPr>
            <a:r>
              <a:rPr lang="en-US" sz="1600" dirty="0">
                <a:solidFill>
                  <a:srgbClr val="272525"/>
                </a:solidFill>
                <a:latin typeface="Arimo" pitchFamily="34" charset="0"/>
                <a:ea typeface="Arimo" pitchFamily="34" charset="-122"/>
                <a:cs typeface="Arimo" pitchFamily="34" charset="-120"/>
              </a:rPr>
              <a:t>With Hispanic Free’s retirement plans, by the time you reach retirement—or whenever you choose to end your plan—you will have built a portfolio that allows you to enjoy a lifetime income, offering a dignified income and a full life in your golden years, free of debt and with substantial wealth.</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87241" y="620316"/>
            <a:ext cx="9680496" cy="738188"/>
          </a:xfrm>
          <a:prstGeom prst="rect">
            <a:avLst/>
          </a:prstGeom>
          <a:noFill/>
          <a:ln/>
        </p:spPr>
        <p:txBody>
          <a:bodyPr wrap="none" lIns="0" tIns="0" rIns="0" bIns="0" rtlCol="0" anchor="t"/>
          <a:lstStyle/>
          <a:p>
            <a:pPr marL="0" indent="0" algn="l">
              <a:lnSpc>
                <a:spcPts val="5800"/>
              </a:lnSpc>
              <a:buNone/>
            </a:pPr>
            <a:r>
              <a:rPr lang="en-US" sz="4400" b="1" dirty="0">
                <a:solidFill>
                  <a:srgbClr val="000000"/>
                </a:solidFill>
                <a:latin typeface="Arial" panose="020B0604020202020204" pitchFamily="34" charset="0"/>
                <a:ea typeface="Arimo" panose="020B0604020202020204" charset="0"/>
                <a:cs typeface="Arial" panose="020B0604020202020204" pitchFamily="34" charset="0"/>
              </a:rPr>
              <a:t>Other Services from Hispanic Free</a:t>
            </a:r>
            <a:endParaRPr lang="en-US" sz="4400" b="1" dirty="0">
              <a:latin typeface="Arial" panose="020B0604020202020204" pitchFamily="34" charset="0"/>
              <a:ea typeface="Arimo" panose="020B0604020202020204" charset="0"/>
              <a:cs typeface="Arial" panose="020B0604020202020204" pitchFamily="34" charset="0"/>
            </a:endParaRPr>
          </a:p>
        </p:txBody>
      </p:sp>
      <p:sp>
        <p:nvSpPr>
          <p:cNvPr id="3" name="Text 1"/>
          <p:cNvSpPr/>
          <p:nvPr/>
        </p:nvSpPr>
        <p:spPr>
          <a:xfrm>
            <a:off x="787241" y="1898333"/>
            <a:ext cx="3940612" cy="1799034"/>
          </a:xfrm>
          <a:prstGeom prst="rect">
            <a:avLst/>
          </a:prstGeom>
          <a:noFill/>
          <a:ln/>
        </p:spPr>
        <p:txBody>
          <a:bodyPr wrap="square" lIns="0" tIns="0" rIns="0" bIns="0" rtlCol="0" anchor="t"/>
          <a:lstStyle/>
          <a:p>
            <a:pPr marL="0" indent="0" algn="l">
              <a:lnSpc>
                <a:spcPts val="2800"/>
              </a:lnSpc>
              <a:buNone/>
            </a:pPr>
            <a:r>
              <a:rPr lang="en-US" dirty="0">
                <a:solidFill>
                  <a:srgbClr val="272525"/>
                </a:solidFill>
                <a:latin typeface="Arimo" pitchFamily="34" charset="0"/>
                <a:ea typeface="Arimo" pitchFamily="34" charset="-122"/>
                <a:cs typeface="Arimo" pitchFamily="34" charset="-120"/>
              </a:rPr>
              <a:t>Hispanic Free, in partnership with Experior, offers a range of complementary financial services for individuals and small to medium-sized businesses:</a:t>
            </a:r>
            <a:endParaRPr lang="en-US" dirty="0"/>
          </a:p>
        </p:txBody>
      </p:sp>
      <p:sp>
        <p:nvSpPr>
          <p:cNvPr id="4" name="Text 2"/>
          <p:cNvSpPr/>
          <p:nvPr/>
        </p:nvSpPr>
        <p:spPr>
          <a:xfrm>
            <a:off x="787241" y="3899773"/>
            <a:ext cx="3940612" cy="359807"/>
          </a:xfrm>
          <a:prstGeom prst="rect">
            <a:avLst/>
          </a:prstGeom>
          <a:noFill/>
          <a:ln/>
        </p:spPr>
        <p:txBody>
          <a:bodyPr wrap="none" lIns="0" tIns="0" rIns="0" bIns="0" rtlCol="0" anchor="t"/>
          <a:lstStyle/>
          <a:p>
            <a:pPr marL="342900" indent="-342900" algn="l">
              <a:lnSpc>
                <a:spcPts val="2800"/>
              </a:lnSpc>
              <a:buSzPct val="100000"/>
              <a:buChar char="•"/>
            </a:pPr>
            <a:r>
              <a:rPr lang="en-US" dirty="0">
                <a:solidFill>
                  <a:srgbClr val="272525"/>
                </a:solidFill>
                <a:latin typeface="Arimo" pitchFamily="34" charset="0"/>
                <a:ea typeface="Arimo" pitchFamily="34" charset="-122"/>
                <a:cs typeface="Arimo" pitchFamily="34" charset="-120"/>
              </a:rPr>
              <a:t>Life and Health Insurance</a:t>
            </a:r>
            <a:endParaRPr lang="en-US" dirty="0"/>
          </a:p>
        </p:txBody>
      </p:sp>
      <p:sp>
        <p:nvSpPr>
          <p:cNvPr id="5" name="Text 3"/>
          <p:cNvSpPr/>
          <p:nvPr/>
        </p:nvSpPr>
        <p:spPr>
          <a:xfrm>
            <a:off x="787241" y="4338280"/>
            <a:ext cx="3940612" cy="359807"/>
          </a:xfrm>
          <a:prstGeom prst="rect">
            <a:avLst/>
          </a:prstGeom>
          <a:noFill/>
          <a:ln/>
        </p:spPr>
        <p:txBody>
          <a:bodyPr wrap="none" lIns="0" tIns="0" rIns="0" bIns="0" rtlCol="0" anchor="t"/>
          <a:lstStyle/>
          <a:p>
            <a:pPr marL="342900" indent="-342900" algn="l">
              <a:lnSpc>
                <a:spcPts val="2800"/>
              </a:lnSpc>
              <a:buSzPct val="100000"/>
              <a:buChar char="•"/>
            </a:pPr>
            <a:r>
              <a:rPr lang="en-US" dirty="0">
                <a:solidFill>
                  <a:srgbClr val="272525"/>
                </a:solidFill>
                <a:latin typeface="Arimo" pitchFamily="34" charset="0"/>
                <a:ea typeface="Arimo" pitchFamily="34" charset="-122"/>
                <a:cs typeface="Arimo" pitchFamily="34" charset="-120"/>
              </a:rPr>
              <a:t>Investments</a:t>
            </a:r>
            <a:endParaRPr lang="en-US" dirty="0"/>
          </a:p>
        </p:txBody>
      </p:sp>
      <p:sp>
        <p:nvSpPr>
          <p:cNvPr id="6" name="Text 4"/>
          <p:cNvSpPr/>
          <p:nvPr/>
        </p:nvSpPr>
        <p:spPr>
          <a:xfrm>
            <a:off x="787241" y="4776788"/>
            <a:ext cx="3940612" cy="359807"/>
          </a:xfrm>
          <a:prstGeom prst="rect">
            <a:avLst/>
          </a:prstGeom>
          <a:noFill/>
          <a:ln/>
        </p:spPr>
        <p:txBody>
          <a:bodyPr wrap="none" lIns="0" tIns="0" rIns="0" bIns="0" rtlCol="0" anchor="t"/>
          <a:lstStyle/>
          <a:p>
            <a:pPr marL="342900" indent="-342900" algn="l">
              <a:lnSpc>
                <a:spcPts val="2800"/>
              </a:lnSpc>
              <a:buSzPct val="100000"/>
              <a:buChar char="•"/>
            </a:pPr>
            <a:r>
              <a:rPr lang="en-US" dirty="0">
                <a:solidFill>
                  <a:srgbClr val="272525"/>
                </a:solidFill>
                <a:latin typeface="Arimo" pitchFamily="34" charset="0"/>
                <a:ea typeface="Arimo" pitchFamily="34" charset="-122"/>
                <a:cs typeface="Arimo" pitchFamily="34" charset="-120"/>
              </a:rPr>
              <a:t>Financial Education</a:t>
            </a:r>
            <a:endParaRPr lang="en-US" dirty="0"/>
          </a:p>
        </p:txBody>
      </p:sp>
      <p:sp>
        <p:nvSpPr>
          <p:cNvPr id="7" name="Text 5"/>
          <p:cNvSpPr/>
          <p:nvPr/>
        </p:nvSpPr>
        <p:spPr>
          <a:xfrm>
            <a:off x="787241" y="5215295"/>
            <a:ext cx="3940612" cy="359807"/>
          </a:xfrm>
          <a:prstGeom prst="rect">
            <a:avLst/>
          </a:prstGeom>
          <a:noFill/>
          <a:ln/>
        </p:spPr>
        <p:txBody>
          <a:bodyPr wrap="none" lIns="0" tIns="0" rIns="0" bIns="0" rtlCol="0" anchor="t"/>
          <a:lstStyle/>
          <a:p>
            <a:pPr marL="342900" indent="-342900" algn="l">
              <a:lnSpc>
                <a:spcPts val="2800"/>
              </a:lnSpc>
              <a:buSzPct val="100000"/>
              <a:buChar char="•"/>
            </a:pPr>
            <a:r>
              <a:rPr lang="en-US" dirty="0">
                <a:solidFill>
                  <a:srgbClr val="272525"/>
                </a:solidFill>
                <a:latin typeface="Arimo" pitchFamily="34" charset="0"/>
                <a:ea typeface="Arimo" pitchFamily="34" charset="-122"/>
                <a:cs typeface="Arimo" pitchFamily="34" charset="-120"/>
              </a:rPr>
              <a:t>Wealth Planning</a:t>
            </a:r>
            <a:endParaRPr lang="en-US" dirty="0"/>
          </a:p>
        </p:txBody>
      </p:sp>
      <p:sp>
        <p:nvSpPr>
          <p:cNvPr id="8" name="Text 6"/>
          <p:cNvSpPr/>
          <p:nvPr/>
        </p:nvSpPr>
        <p:spPr>
          <a:xfrm>
            <a:off x="787241" y="5653802"/>
            <a:ext cx="3940612" cy="359807"/>
          </a:xfrm>
          <a:prstGeom prst="rect">
            <a:avLst/>
          </a:prstGeom>
          <a:noFill/>
          <a:ln/>
        </p:spPr>
        <p:txBody>
          <a:bodyPr wrap="none" lIns="0" tIns="0" rIns="0" bIns="0" rtlCol="0" anchor="t"/>
          <a:lstStyle/>
          <a:p>
            <a:pPr marL="342900" indent="-342900" algn="l">
              <a:lnSpc>
                <a:spcPts val="2800"/>
              </a:lnSpc>
              <a:buSzPct val="100000"/>
              <a:buChar char="•"/>
            </a:pPr>
            <a:r>
              <a:rPr lang="en-US" dirty="0">
                <a:solidFill>
                  <a:srgbClr val="272525"/>
                </a:solidFill>
                <a:latin typeface="Arimo" pitchFamily="34" charset="0"/>
                <a:ea typeface="Arimo" pitchFamily="34" charset="-122"/>
                <a:cs typeface="Arimo" pitchFamily="34" charset="-120"/>
              </a:rPr>
              <a:t>Debt Elimination</a:t>
            </a:r>
            <a:endParaRPr lang="en-US" dirty="0"/>
          </a:p>
        </p:txBody>
      </p:sp>
      <p:sp>
        <p:nvSpPr>
          <p:cNvPr id="9" name="Text 7"/>
          <p:cNvSpPr/>
          <p:nvPr/>
        </p:nvSpPr>
        <p:spPr>
          <a:xfrm>
            <a:off x="787240" y="6092309"/>
            <a:ext cx="4025391" cy="359807"/>
          </a:xfrm>
          <a:prstGeom prst="rect">
            <a:avLst/>
          </a:prstGeom>
          <a:noFill/>
          <a:ln/>
        </p:spPr>
        <p:txBody>
          <a:bodyPr wrap="none" lIns="0" tIns="0" rIns="0" bIns="0" rtlCol="0" anchor="t"/>
          <a:lstStyle/>
          <a:p>
            <a:pPr marL="342900" indent="-342900" algn="l">
              <a:lnSpc>
                <a:spcPts val="2800"/>
              </a:lnSpc>
              <a:buSzPct val="100000"/>
              <a:buChar char="•"/>
            </a:pPr>
            <a:r>
              <a:rPr lang="en-US" dirty="0">
                <a:solidFill>
                  <a:srgbClr val="272525"/>
                </a:solidFill>
                <a:latin typeface="Arimo" pitchFamily="34" charset="0"/>
                <a:ea typeface="Arimo" pitchFamily="34" charset="-122"/>
                <a:cs typeface="Arimo" pitchFamily="34" charset="-120"/>
              </a:rPr>
              <a:t>Strategies to Reduce Tax Payments</a:t>
            </a:r>
            <a:endParaRPr lang="en-US" dirty="0"/>
          </a:p>
        </p:txBody>
      </p:sp>
      <p:pic>
        <p:nvPicPr>
          <p:cNvPr id="10" name="Image 0" descr="preencoded.png"/>
          <p:cNvPicPr>
            <a:picLocks noChangeAspect="1"/>
          </p:cNvPicPr>
          <p:nvPr/>
        </p:nvPicPr>
        <p:blipFill>
          <a:blip r:embed="rId3"/>
          <a:stretch>
            <a:fillRect/>
          </a:stretch>
        </p:blipFill>
        <p:spPr>
          <a:xfrm>
            <a:off x="5403533" y="1948934"/>
            <a:ext cx="8327946" cy="540722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67966"/>
            <a:ext cx="7556421" cy="1488519"/>
          </a:xfrm>
          <a:prstGeom prst="rect">
            <a:avLst/>
          </a:prstGeom>
          <a:noFill/>
          <a:ln/>
        </p:spPr>
        <p:txBody>
          <a:bodyPr wrap="square" lIns="0" tIns="0" rIns="0" bIns="0" rtlCol="0" anchor="t"/>
          <a:lstStyle/>
          <a:p>
            <a:pPr marL="0" indent="0" algn="l">
              <a:lnSpc>
                <a:spcPts val="5850"/>
              </a:lnSpc>
              <a:buNone/>
            </a:pPr>
            <a:r>
              <a:rPr lang="en-US" sz="4400" b="1" dirty="0">
                <a:solidFill>
                  <a:srgbClr val="000000"/>
                </a:solidFill>
                <a:latin typeface="Arial" panose="020B0604020202020204" pitchFamily="34" charset="0"/>
                <a:ea typeface="Arimo Bold"/>
                <a:cs typeface="Arial" panose="020B0604020202020204" pitchFamily="34" charset="0"/>
              </a:rPr>
              <a:t>Ready to Secure your Future?</a:t>
            </a:r>
            <a:endParaRPr lang="en-US" sz="4400" b="1" dirty="0">
              <a:latin typeface="Arial" panose="020B0604020202020204" pitchFamily="34" charset="0"/>
              <a:ea typeface="Arimo Bold"/>
              <a:cs typeface="Arial" panose="020B0604020202020204" pitchFamily="34" charset="0"/>
            </a:endParaRPr>
          </a:p>
        </p:txBody>
      </p:sp>
      <p:sp>
        <p:nvSpPr>
          <p:cNvPr id="4" name="Text 1"/>
          <p:cNvSpPr/>
          <p:nvPr/>
        </p:nvSpPr>
        <p:spPr>
          <a:xfrm>
            <a:off x="6280190" y="2809994"/>
            <a:ext cx="3608070" cy="748427"/>
          </a:xfrm>
          <a:prstGeom prst="rect">
            <a:avLst/>
          </a:prstGeom>
          <a:noFill/>
          <a:ln/>
        </p:spPr>
        <p:txBody>
          <a:bodyPr wrap="none" lIns="0" tIns="0" rIns="0" bIns="0" rtlCol="0" anchor="t"/>
          <a:lstStyle/>
          <a:p>
            <a:pPr marL="0" indent="0" algn="ctr">
              <a:lnSpc>
                <a:spcPts val="5850"/>
              </a:lnSpc>
              <a:buNone/>
            </a:pPr>
            <a:r>
              <a:rPr lang="en-US" sz="6000" b="1" dirty="0">
                <a:solidFill>
                  <a:srgbClr val="272525"/>
                </a:solidFill>
                <a:latin typeface="Arimo Bold" pitchFamily="34" charset="0"/>
                <a:ea typeface="Arimo Bold" pitchFamily="34" charset="-122"/>
                <a:cs typeface="Arimo Bold" pitchFamily="34" charset="-120"/>
              </a:rPr>
              <a:t>100%</a:t>
            </a:r>
            <a:endParaRPr lang="en-US" sz="6000" dirty="0"/>
          </a:p>
        </p:txBody>
      </p:sp>
      <p:sp>
        <p:nvSpPr>
          <p:cNvPr id="5" name="Text 2"/>
          <p:cNvSpPr/>
          <p:nvPr/>
        </p:nvSpPr>
        <p:spPr>
          <a:xfrm>
            <a:off x="6595705" y="3841790"/>
            <a:ext cx="2977039" cy="372070"/>
          </a:xfrm>
          <a:prstGeom prst="rect">
            <a:avLst/>
          </a:prstGeom>
          <a:noFill/>
          <a:ln/>
        </p:spPr>
        <p:txBody>
          <a:bodyPr wrap="none" lIns="0" tIns="0" rIns="0" bIns="0" rtlCol="0" anchor="t"/>
          <a:lstStyle/>
          <a:p>
            <a:pPr marL="0" indent="0" algn="ctr">
              <a:lnSpc>
                <a:spcPts val="2900"/>
              </a:lnSpc>
              <a:buNone/>
            </a:pPr>
            <a:r>
              <a:rPr lang="en-US" sz="2200" b="1" dirty="0">
                <a:solidFill>
                  <a:srgbClr val="272525"/>
                </a:solidFill>
                <a:latin typeface="Arial" panose="020B0604020202020204" pitchFamily="34" charset="0"/>
                <a:ea typeface="Arimo Bold"/>
                <a:cs typeface="Arial" panose="020B0604020202020204" pitchFamily="34" charset="0"/>
              </a:rPr>
              <a:t>Legal Guarantee</a:t>
            </a:r>
            <a:endParaRPr lang="en-US" sz="2200" dirty="0">
              <a:latin typeface="Arial" panose="020B0604020202020204" pitchFamily="34" charset="0"/>
              <a:ea typeface="Arimo Bold"/>
              <a:cs typeface="Arial" panose="020B0604020202020204" pitchFamily="34" charset="0"/>
            </a:endParaRPr>
          </a:p>
        </p:txBody>
      </p:sp>
      <p:sp>
        <p:nvSpPr>
          <p:cNvPr id="6" name="Text 3"/>
          <p:cNvSpPr/>
          <p:nvPr/>
        </p:nvSpPr>
        <p:spPr>
          <a:xfrm>
            <a:off x="6280190" y="4349948"/>
            <a:ext cx="3608070" cy="725805"/>
          </a:xfrm>
          <a:prstGeom prst="rect">
            <a:avLst/>
          </a:prstGeom>
          <a:noFill/>
          <a:ln/>
        </p:spPr>
        <p:txBody>
          <a:bodyPr wrap="square" lIns="0" tIns="0" rIns="0" bIns="0" rtlCol="0" anchor="t"/>
          <a:lstStyle/>
          <a:p>
            <a:pPr marL="0" indent="0" algn="ctr">
              <a:lnSpc>
                <a:spcPts val="2850"/>
              </a:lnSpc>
              <a:buNone/>
            </a:pPr>
            <a:r>
              <a:rPr lang="en-US" dirty="0">
                <a:solidFill>
                  <a:srgbClr val="272525"/>
                </a:solidFill>
                <a:latin typeface="Arimo" pitchFamily="34" charset="0"/>
                <a:ea typeface="Arimo" pitchFamily="34" charset="-122"/>
                <a:cs typeface="Arimo" pitchFamily="34" charset="-120"/>
              </a:rPr>
              <a:t>All our plans are backed by state guarantees and legal protection</a:t>
            </a:r>
            <a:endParaRPr lang="en-US" dirty="0"/>
          </a:p>
        </p:txBody>
      </p:sp>
      <p:sp>
        <p:nvSpPr>
          <p:cNvPr id="7" name="Text 4"/>
          <p:cNvSpPr/>
          <p:nvPr/>
        </p:nvSpPr>
        <p:spPr>
          <a:xfrm>
            <a:off x="10228421" y="2809994"/>
            <a:ext cx="3608189" cy="748427"/>
          </a:xfrm>
          <a:prstGeom prst="rect">
            <a:avLst/>
          </a:prstGeom>
          <a:noFill/>
          <a:ln/>
        </p:spPr>
        <p:txBody>
          <a:bodyPr wrap="none" lIns="0" tIns="0" rIns="0" bIns="0" rtlCol="0" anchor="t"/>
          <a:lstStyle/>
          <a:p>
            <a:pPr marL="0" indent="0" algn="ctr">
              <a:lnSpc>
                <a:spcPts val="5850"/>
              </a:lnSpc>
              <a:buNone/>
            </a:pPr>
            <a:r>
              <a:rPr lang="en-US" sz="6000" b="1" dirty="0">
                <a:solidFill>
                  <a:srgbClr val="272525"/>
                </a:solidFill>
                <a:latin typeface="Arimo Bold" pitchFamily="34" charset="0"/>
                <a:ea typeface="Arimo Bold" pitchFamily="34" charset="-122"/>
                <a:cs typeface="Arimo Bold" pitchFamily="34" charset="-120"/>
              </a:rPr>
              <a:t>0%</a:t>
            </a:r>
            <a:endParaRPr lang="en-US" sz="6000" dirty="0"/>
          </a:p>
        </p:txBody>
      </p:sp>
      <p:sp>
        <p:nvSpPr>
          <p:cNvPr id="8" name="Text 5"/>
          <p:cNvSpPr/>
          <p:nvPr/>
        </p:nvSpPr>
        <p:spPr>
          <a:xfrm>
            <a:off x="10482382" y="3841790"/>
            <a:ext cx="3100268" cy="372070"/>
          </a:xfrm>
          <a:prstGeom prst="rect">
            <a:avLst/>
          </a:prstGeom>
          <a:noFill/>
          <a:ln/>
        </p:spPr>
        <p:txBody>
          <a:bodyPr wrap="none" lIns="0" tIns="0" rIns="0" bIns="0" rtlCol="0" anchor="t"/>
          <a:lstStyle/>
          <a:p>
            <a:pPr marL="0" indent="0" algn="ctr">
              <a:lnSpc>
                <a:spcPts val="2900"/>
              </a:lnSpc>
              <a:buNone/>
            </a:pPr>
            <a:r>
              <a:rPr lang="en-US" sz="2200" b="1" dirty="0">
                <a:solidFill>
                  <a:srgbClr val="272525"/>
                </a:solidFill>
                <a:latin typeface="Arial" panose="020B0604020202020204" pitchFamily="34" charset="0"/>
                <a:ea typeface="Arimo Bold"/>
                <a:cs typeface="Arial" panose="020B0604020202020204" pitchFamily="34" charset="0"/>
              </a:rPr>
              <a:t>Taxes on Withdrawals</a:t>
            </a:r>
            <a:endParaRPr lang="en-US" sz="2200" dirty="0">
              <a:latin typeface="Arial" panose="020B0604020202020204" pitchFamily="34" charset="0"/>
              <a:ea typeface="Arimo Bold"/>
              <a:cs typeface="Arial" panose="020B0604020202020204" pitchFamily="34" charset="0"/>
            </a:endParaRPr>
          </a:p>
        </p:txBody>
      </p:sp>
      <p:sp>
        <p:nvSpPr>
          <p:cNvPr id="9" name="Text 6"/>
          <p:cNvSpPr/>
          <p:nvPr/>
        </p:nvSpPr>
        <p:spPr>
          <a:xfrm>
            <a:off x="10228421" y="4349948"/>
            <a:ext cx="3608189" cy="725805"/>
          </a:xfrm>
          <a:prstGeom prst="rect">
            <a:avLst/>
          </a:prstGeom>
          <a:noFill/>
          <a:ln/>
        </p:spPr>
        <p:txBody>
          <a:bodyPr wrap="square" lIns="0" tIns="0" rIns="0" bIns="0" rtlCol="0" anchor="t"/>
          <a:lstStyle/>
          <a:p>
            <a:pPr marL="0" indent="0" algn="ctr">
              <a:lnSpc>
                <a:spcPts val="2850"/>
              </a:lnSpc>
              <a:buNone/>
            </a:pPr>
            <a:r>
              <a:rPr lang="en-US" dirty="0">
                <a:solidFill>
                  <a:srgbClr val="272525"/>
                </a:solidFill>
                <a:latin typeface="Arimo" pitchFamily="34" charset="0"/>
                <a:ea typeface="Arimo" pitchFamily="34" charset="-122"/>
                <a:cs typeface="Arimo" pitchFamily="34" charset="-120"/>
              </a:rPr>
              <a:t>Withdraw your money tax-free whenever you need it</a:t>
            </a:r>
            <a:endParaRPr lang="en-US" dirty="0"/>
          </a:p>
        </p:txBody>
      </p:sp>
      <p:sp>
        <p:nvSpPr>
          <p:cNvPr id="10" name="Text 7"/>
          <p:cNvSpPr/>
          <p:nvPr/>
        </p:nvSpPr>
        <p:spPr>
          <a:xfrm>
            <a:off x="6550343" y="5415915"/>
            <a:ext cx="7015996" cy="372070"/>
          </a:xfrm>
          <a:prstGeom prst="rect">
            <a:avLst/>
          </a:prstGeom>
          <a:noFill/>
          <a:ln/>
        </p:spPr>
        <p:txBody>
          <a:bodyPr wrap="none" lIns="0" tIns="0" rIns="0" bIns="0" rtlCol="0" anchor="t"/>
          <a:lstStyle/>
          <a:p>
            <a:pPr marL="0" indent="0" algn="ctr">
              <a:lnSpc>
                <a:spcPts val="2900"/>
              </a:lnSpc>
              <a:buNone/>
            </a:pPr>
            <a:r>
              <a:rPr lang="en-US" sz="2300" b="1" dirty="0">
                <a:solidFill>
                  <a:srgbClr val="000000"/>
                </a:solidFill>
                <a:latin typeface="Arimo Bold" pitchFamily="34" charset="0"/>
                <a:ea typeface="Arimo Bold" pitchFamily="34" charset="-122"/>
                <a:cs typeface="Arimo Bold" pitchFamily="34" charset="-120"/>
              </a:rPr>
              <a:t> </a:t>
            </a:r>
            <a:r>
              <a:rPr lang="en-US" sz="2400" b="1" dirty="0">
                <a:solidFill>
                  <a:srgbClr val="000000"/>
                </a:solidFill>
                <a:latin typeface="Arial" panose="020B0604020202020204" pitchFamily="34" charset="0"/>
                <a:ea typeface="Arimo Bold" pitchFamily="34" charset="-122"/>
                <a:cs typeface="Arial" panose="020B0604020202020204" pitchFamily="34" charset="0"/>
              </a:rPr>
              <a:t>Now it’s up to you to make your dreams a reality!</a:t>
            </a:r>
            <a:endParaRPr lang="en-US" sz="2400" dirty="0">
              <a:latin typeface="Arial" panose="020B0604020202020204" pitchFamily="34" charset="0"/>
              <a:cs typeface="Arial" panose="020B0604020202020204" pitchFamily="34" charset="0"/>
            </a:endParaRPr>
          </a:p>
        </p:txBody>
      </p:sp>
      <p:sp>
        <p:nvSpPr>
          <p:cNvPr id="11" name="Text 8"/>
          <p:cNvSpPr/>
          <p:nvPr/>
        </p:nvSpPr>
        <p:spPr>
          <a:xfrm>
            <a:off x="8030408" y="6128147"/>
            <a:ext cx="4055864" cy="446603"/>
          </a:xfrm>
          <a:prstGeom prst="rect">
            <a:avLst/>
          </a:prstGeom>
          <a:noFill/>
          <a:ln/>
        </p:spPr>
        <p:txBody>
          <a:bodyPr wrap="none" lIns="0" tIns="0" rIns="0" bIns="0" rtlCol="0" anchor="t"/>
          <a:lstStyle/>
          <a:p>
            <a:pPr marL="0" indent="0" algn="ctr">
              <a:lnSpc>
                <a:spcPts val="3500"/>
              </a:lnSpc>
              <a:buNone/>
            </a:pPr>
            <a:r>
              <a:rPr lang="en-US" sz="3200" b="1" dirty="0">
                <a:solidFill>
                  <a:srgbClr val="000000"/>
                </a:solidFill>
                <a:latin typeface="Arial" panose="020B0604020202020204" pitchFamily="34" charset="0"/>
                <a:ea typeface="Arimo Bold" pitchFamily="34" charset="-122"/>
                <a:cs typeface="Arial" panose="020B0604020202020204" pitchFamily="34" charset="0"/>
              </a:rPr>
              <a:t>Let’s take the next step:</a:t>
            </a:r>
            <a:endParaRPr lang="en-US" sz="3200" dirty="0">
              <a:latin typeface="Arial" panose="020B0604020202020204" pitchFamily="34" charset="0"/>
              <a:cs typeface="Arial" panose="020B0604020202020204" pitchFamily="34" charset="0"/>
            </a:endParaRPr>
          </a:p>
        </p:txBody>
      </p:sp>
      <p:sp>
        <p:nvSpPr>
          <p:cNvPr id="12" name="Text 9"/>
          <p:cNvSpPr/>
          <p:nvPr/>
        </p:nvSpPr>
        <p:spPr>
          <a:xfrm>
            <a:off x="8063508" y="6914912"/>
            <a:ext cx="3989784" cy="446603"/>
          </a:xfrm>
          <a:prstGeom prst="rect">
            <a:avLst/>
          </a:prstGeom>
          <a:noFill/>
          <a:ln/>
        </p:spPr>
        <p:txBody>
          <a:bodyPr wrap="none" lIns="0" tIns="0" rIns="0" bIns="0" rtlCol="0" anchor="t"/>
          <a:lstStyle/>
          <a:p>
            <a:pPr marL="0" indent="0" algn="ctr">
              <a:lnSpc>
                <a:spcPts val="3500"/>
              </a:lnSpc>
              <a:buNone/>
            </a:pPr>
            <a:r>
              <a:rPr lang="en-US" sz="3200" b="1" dirty="0">
                <a:solidFill>
                  <a:srgbClr val="000000"/>
                </a:solidFill>
                <a:latin typeface="Arial" panose="020B0604020202020204" pitchFamily="34" charset="0"/>
                <a:ea typeface="Arimo Bold" pitchFamily="34" charset="-122"/>
                <a:cs typeface="Arial" panose="020B0604020202020204" pitchFamily="34" charset="0"/>
              </a:rPr>
              <a:t>Your Financial Analysis</a:t>
            </a:r>
            <a:endParaRPr lang="en-US" sz="3200"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003221"/>
            <a:ext cx="7556421" cy="1488519"/>
          </a:xfrm>
          <a:prstGeom prst="rect">
            <a:avLst/>
          </a:prstGeom>
          <a:noFill/>
          <a:ln/>
        </p:spPr>
        <p:txBody>
          <a:bodyPr wrap="square" lIns="0" tIns="0" rIns="0" bIns="0" rtlCol="0" anchor="t"/>
          <a:lstStyle/>
          <a:p>
            <a:pPr marL="0" indent="0" algn="l">
              <a:lnSpc>
                <a:spcPts val="5850"/>
              </a:lnSpc>
              <a:buNone/>
            </a:pPr>
            <a:r>
              <a:rPr lang="en-US" sz="4400" b="1" dirty="0">
                <a:solidFill>
                  <a:srgbClr val="000000"/>
                </a:solidFill>
                <a:latin typeface="Arial" panose="020B0604020202020204" pitchFamily="34" charset="0"/>
                <a:ea typeface="Arimo Bold"/>
                <a:cs typeface="Arial" panose="020B0604020202020204" pitchFamily="34" charset="0"/>
              </a:rPr>
              <a:t>Why a Retirement Plan Matters Today</a:t>
            </a:r>
            <a:endParaRPr lang="en-US" sz="4400" dirty="0">
              <a:latin typeface="Arial" panose="020B0604020202020204" pitchFamily="34" charset="0"/>
              <a:ea typeface="Arimo Bold"/>
              <a:cs typeface="Arial" panose="020B0604020202020204" pitchFamily="34" charset="0"/>
            </a:endParaRPr>
          </a:p>
        </p:txBody>
      </p:sp>
      <p:sp>
        <p:nvSpPr>
          <p:cNvPr id="4" name="Text 1"/>
          <p:cNvSpPr/>
          <p:nvPr/>
        </p:nvSpPr>
        <p:spPr>
          <a:xfrm>
            <a:off x="6280190" y="2831902"/>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Arimo" pitchFamily="34" charset="0"/>
                <a:ea typeface="Arimo" pitchFamily="34" charset="-122"/>
                <a:cs typeface="Arimo" pitchFamily="34" charset="-120"/>
              </a:rPr>
              <a:t>Planning for retirement isn't just about saving money, it's about securing your future lifestyle and peace of mind. </a:t>
            </a:r>
            <a:endParaRPr lang="en-US" sz="1750" dirty="0"/>
          </a:p>
        </p:txBody>
      </p:sp>
      <p:sp>
        <p:nvSpPr>
          <p:cNvPr id="5" name="Text 2"/>
          <p:cNvSpPr/>
          <p:nvPr/>
        </p:nvSpPr>
        <p:spPr>
          <a:xfrm>
            <a:off x="6280190" y="3812858"/>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Arimo" pitchFamily="34" charset="0"/>
                <a:ea typeface="Arimo" pitchFamily="34" charset="-122"/>
                <a:cs typeface="Arimo" pitchFamily="34" charset="-120"/>
              </a:rPr>
              <a:t>A retirement plan allows you to take control of your financial future, ensuring that you’re not only prepared for unexpected expenses, but also able to enjoy your retirement years comfortably and on your own terms. </a:t>
            </a:r>
            <a:endParaRPr lang="en-US" sz="1750" dirty="0"/>
          </a:p>
        </p:txBody>
      </p:sp>
      <p:sp>
        <p:nvSpPr>
          <p:cNvPr id="6" name="Text 3"/>
          <p:cNvSpPr/>
          <p:nvPr/>
        </p:nvSpPr>
        <p:spPr>
          <a:xfrm>
            <a:off x="6280190" y="5156716"/>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Arimo" pitchFamily="34" charset="0"/>
                <a:ea typeface="Arimo" pitchFamily="34" charset="-122"/>
                <a:cs typeface="Arimo" pitchFamily="34" charset="-120"/>
              </a:rPr>
              <a:t>The earlier you start, the more you benefit from compounding growth and tax advantages that can significantly increase your savings over time.</a:t>
            </a:r>
            <a:endParaRPr lang="en-US" sz="1750" dirty="0"/>
          </a:p>
        </p:txBody>
      </p:sp>
      <p:sp>
        <p:nvSpPr>
          <p:cNvPr id="7" name="Text 4"/>
          <p:cNvSpPr/>
          <p:nvPr/>
        </p:nvSpPr>
        <p:spPr>
          <a:xfrm>
            <a:off x="6280190" y="6137672"/>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Arimo" pitchFamily="34" charset="0"/>
                <a:ea typeface="Arimo" pitchFamily="34" charset="-122"/>
                <a:cs typeface="Arimo" pitchFamily="34" charset="-120"/>
              </a:rPr>
              <a:t>Think of a retirement plan as a personal roadmap to financial independence. It helps you define clear goals, stay disciplined with contributions, and diversify your investments for long-term growth.</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7437" y="536853"/>
            <a:ext cx="7564329" cy="638532"/>
          </a:xfrm>
          <a:prstGeom prst="rect">
            <a:avLst/>
          </a:prstGeom>
          <a:noFill/>
          <a:ln/>
        </p:spPr>
        <p:txBody>
          <a:bodyPr wrap="none" lIns="0" tIns="0" rIns="0" bIns="0" rtlCol="0" anchor="t"/>
          <a:lstStyle/>
          <a:p>
            <a:pPr marL="0" indent="0" algn="l">
              <a:lnSpc>
                <a:spcPts val="5000"/>
              </a:lnSpc>
              <a:buNone/>
            </a:pPr>
            <a:r>
              <a:rPr lang="en-US" sz="4400" b="1" dirty="0">
                <a:solidFill>
                  <a:srgbClr val="000000"/>
                </a:solidFill>
                <a:latin typeface="Arial" panose="020B0604020202020204" pitchFamily="34" charset="0"/>
                <a:ea typeface="Arimo Bold"/>
                <a:cs typeface="Arial" panose="020B0604020202020204" pitchFamily="34" charset="0"/>
              </a:rPr>
              <a:t>Check your Financial Health</a:t>
            </a:r>
            <a:endParaRPr lang="en-US" sz="4400" dirty="0">
              <a:latin typeface="Arial" panose="020B0604020202020204" pitchFamily="34" charset="0"/>
              <a:ea typeface="Arimo Bold"/>
              <a:cs typeface="Arial" panose="020B0604020202020204" pitchFamily="34" charset="0"/>
            </a:endParaRPr>
          </a:p>
        </p:txBody>
      </p:sp>
      <p:sp>
        <p:nvSpPr>
          <p:cNvPr id="4" name="Shape 1"/>
          <p:cNvSpPr/>
          <p:nvPr/>
        </p:nvSpPr>
        <p:spPr>
          <a:xfrm>
            <a:off x="6167437" y="1686044"/>
            <a:ext cx="437793" cy="437793"/>
          </a:xfrm>
          <a:prstGeom prst="roundRect">
            <a:avLst>
              <a:gd name="adj" fmla="val 18670"/>
            </a:avLst>
          </a:prstGeom>
          <a:solidFill>
            <a:srgbClr val="CCEEFF"/>
          </a:solidFill>
          <a:ln w="7620">
            <a:solidFill>
              <a:srgbClr val="B2D4E5"/>
            </a:solidFill>
            <a:prstDash val="solid"/>
          </a:ln>
        </p:spPr>
      </p:sp>
      <p:pic>
        <p:nvPicPr>
          <p:cNvPr id="5" name="Image 1" descr="preencoded.png"/>
          <p:cNvPicPr>
            <a:picLocks noChangeAspect="1"/>
          </p:cNvPicPr>
          <p:nvPr/>
        </p:nvPicPr>
        <p:blipFill>
          <a:blip r:embed="rId4"/>
          <a:stretch>
            <a:fillRect/>
          </a:stretch>
        </p:blipFill>
        <p:spPr>
          <a:xfrm>
            <a:off x="6233041" y="1713369"/>
            <a:ext cx="306467" cy="383024"/>
          </a:xfrm>
          <a:prstGeom prst="rect">
            <a:avLst/>
          </a:prstGeom>
        </p:spPr>
      </p:pic>
      <p:sp>
        <p:nvSpPr>
          <p:cNvPr id="6" name="Text 2"/>
          <p:cNvSpPr/>
          <p:nvPr/>
        </p:nvSpPr>
        <p:spPr>
          <a:xfrm>
            <a:off x="6799778" y="1749266"/>
            <a:ext cx="7149584" cy="311229"/>
          </a:xfrm>
          <a:prstGeom prst="rect">
            <a:avLst/>
          </a:prstGeom>
          <a:noFill/>
          <a:ln/>
        </p:spPr>
        <p:txBody>
          <a:bodyPr wrap="none" lIns="0" tIns="0" rIns="0" bIns="0" rtlCol="0" anchor="t"/>
          <a:lstStyle/>
          <a:p>
            <a:pPr marL="0" indent="0" algn="l">
              <a:lnSpc>
                <a:spcPts val="2450"/>
              </a:lnSpc>
              <a:buNone/>
            </a:pPr>
            <a:r>
              <a:rPr lang="en-US" dirty="0">
                <a:solidFill>
                  <a:srgbClr val="272525"/>
                </a:solidFill>
                <a:latin typeface="Arimo" pitchFamily="34" charset="0"/>
                <a:ea typeface="Arimo" pitchFamily="34" charset="-122"/>
                <a:cs typeface="Arimo" pitchFamily="34" charset="-120"/>
              </a:rPr>
              <a:t>Do you currently have a structured retirement plan?</a:t>
            </a:r>
            <a:endParaRPr lang="en-US" dirty="0"/>
          </a:p>
        </p:txBody>
      </p:sp>
      <p:sp>
        <p:nvSpPr>
          <p:cNvPr id="7" name="Shape 3"/>
          <p:cNvSpPr/>
          <p:nvPr/>
        </p:nvSpPr>
        <p:spPr>
          <a:xfrm>
            <a:off x="6167437" y="2756059"/>
            <a:ext cx="437793" cy="437793"/>
          </a:xfrm>
          <a:prstGeom prst="roundRect">
            <a:avLst>
              <a:gd name="adj" fmla="val 18670"/>
            </a:avLst>
          </a:prstGeom>
          <a:solidFill>
            <a:srgbClr val="CCEEFF"/>
          </a:solidFill>
          <a:ln w="7620">
            <a:solidFill>
              <a:srgbClr val="B2D4E5"/>
            </a:solidFill>
            <a:prstDash val="solid"/>
          </a:ln>
        </p:spPr>
      </p:sp>
      <p:pic>
        <p:nvPicPr>
          <p:cNvPr id="8" name="Image 2" descr="preencoded.png"/>
          <p:cNvPicPr>
            <a:picLocks noChangeAspect="1"/>
          </p:cNvPicPr>
          <p:nvPr/>
        </p:nvPicPr>
        <p:blipFill>
          <a:blip r:embed="rId5"/>
          <a:stretch>
            <a:fillRect/>
          </a:stretch>
        </p:blipFill>
        <p:spPr>
          <a:xfrm>
            <a:off x="6233041" y="2783384"/>
            <a:ext cx="306467" cy="383024"/>
          </a:xfrm>
          <a:prstGeom prst="rect">
            <a:avLst/>
          </a:prstGeom>
        </p:spPr>
      </p:pic>
      <p:sp>
        <p:nvSpPr>
          <p:cNvPr id="9" name="Text 4"/>
          <p:cNvSpPr/>
          <p:nvPr/>
        </p:nvSpPr>
        <p:spPr>
          <a:xfrm>
            <a:off x="6799778" y="2668608"/>
            <a:ext cx="7149584" cy="622458"/>
          </a:xfrm>
          <a:prstGeom prst="rect">
            <a:avLst/>
          </a:prstGeom>
          <a:noFill/>
          <a:ln/>
        </p:spPr>
        <p:txBody>
          <a:bodyPr wrap="none" lIns="0" tIns="0" rIns="0" bIns="0" rtlCol="0" anchor="t"/>
          <a:lstStyle/>
          <a:p>
            <a:pPr marL="0" indent="0" algn="l">
              <a:lnSpc>
                <a:spcPts val="2450"/>
              </a:lnSpc>
              <a:buNone/>
            </a:pPr>
            <a:r>
              <a:rPr lang="en-US" dirty="0">
                <a:solidFill>
                  <a:srgbClr val="272525"/>
                </a:solidFill>
                <a:latin typeface="Arimo" pitchFamily="34" charset="0"/>
                <a:ea typeface="Arimo" pitchFamily="34" charset="-122"/>
                <a:cs typeface="Arimo" pitchFamily="34" charset="-120"/>
              </a:rPr>
              <a:t>Do you have a guaranteed lifetime income for your golden years when </a:t>
            </a:r>
            <a:endParaRPr lang="en-US" dirty="0" smtClean="0">
              <a:solidFill>
                <a:srgbClr val="272525"/>
              </a:solidFill>
              <a:latin typeface="Arimo" pitchFamily="34" charset="0"/>
              <a:ea typeface="Arimo" pitchFamily="34" charset="-122"/>
              <a:cs typeface="Arimo" pitchFamily="34" charset="-120"/>
            </a:endParaRPr>
          </a:p>
          <a:p>
            <a:pPr marL="0" indent="0" algn="l">
              <a:lnSpc>
                <a:spcPts val="2450"/>
              </a:lnSpc>
              <a:buNone/>
            </a:pPr>
            <a:r>
              <a:rPr lang="en-US" dirty="0" smtClean="0">
                <a:solidFill>
                  <a:srgbClr val="272525"/>
                </a:solidFill>
                <a:latin typeface="Arimo" pitchFamily="34" charset="0"/>
                <a:ea typeface="Arimo" pitchFamily="34" charset="-122"/>
                <a:cs typeface="Arimo" pitchFamily="34" charset="-120"/>
              </a:rPr>
              <a:t>you </a:t>
            </a:r>
            <a:r>
              <a:rPr lang="en-US" dirty="0">
                <a:solidFill>
                  <a:srgbClr val="272525"/>
                </a:solidFill>
                <a:latin typeface="Arimo" pitchFamily="34" charset="0"/>
                <a:ea typeface="Arimo" pitchFamily="34" charset="-122"/>
                <a:cs typeface="Arimo" pitchFamily="34" charset="-120"/>
              </a:rPr>
              <a:t>retire?</a:t>
            </a:r>
            <a:endParaRPr lang="en-US" dirty="0"/>
          </a:p>
        </p:txBody>
      </p:sp>
      <p:sp>
        <p:nvSpPr>
          <p:cNvPr id="10" name="Shape 5"/>
          <p:cNvSpPr/>
          <p:nvPr/>
        </p:nvSpPr>
        <p:spPr>
          <a:xfrm>
            <a:off x="6167437" y="3826073"/>
            <a:ext cx="437793" cy="437793"/>
          </a:xfrm>
          <a:prstGeom prst="roundRect">
            <a:avLst>
              <a:gd name="adj" fmla="val 18670"/>
            </a:avLst>
          </a:prstGeom>
          <a:solidFill>
            <a:srgbClr val="CCEEFF"/>
          </a:solidFill>
          <a:ln w="7620">
            <a:solidFill>
              <a:srgbClr val="B2D4E5"/>
            </a:solidFill>
            <a:prstDash val="solid"/>
          </a:ln>
        </p:spPr>
      </p:sp>
      <p:pic>
        <p:nvPicPr>
          <p:cNvPr id="11" name="Image 3" descr="preencoded.png"/>
          <p:cNvPicPr>
            <a:picLocks noChangeAspect="1"/>
          </p:cNvPicPr>
          <p:nvPr/>
        </p:nvPicPr>
        <p:blipFill>
          <a:blip r:embed="rId6"/>
          <a:stretch>
            <a:fillRect/>
          </a:stretch>
        </p:blipFill>
        <p:spPr>
          <a:xfrm>
            <a:off x="6233041" y="3853398"/>
            <a:ext cx="306467" cy="383024"/>
          </a:xfrm>
          <a:prstGeom prst="rect">
            <a:avLst/>
          </a:prstGeom>
        </p:spPr>
      </p:pic>
      <p:sp>
        <p:nvSpPr>
          <p:cNvPr id="12" name="Text 6"/>
          <p:cNvSpPr/>
          <p:nvPr/>
        </p:nvSpPr>
        <p:spPr>
          <a:xfrm>
            <a:off x="6799778" y="3889295"/>
            <a:ext cx="7149584" cy="311229"/>
          </a:xfrm>
          <a:prstGeom prst="rect">
            <a:avLst/>
          </a:prstGeom>
          <a:noFill/>
          <a:ln/>
        </p:spPr>
        <p:txBody>
          <a:bodyPr wrap="none" lIns="0" tIns="0" rIns="0" bIns="0" rtlCol="0" anchor="t"/>
          <a:lstStyle/>
          <a:p>
            <a:pPr marL="0" indent="0" algn="l">
              <a:lnSpc>
                <a:spcPts val="2450"/>
              </a:lnSpc>
              <a:buNone/>
            </a:pPr>
            <a:r>
              <a:rPr lang="en-US" dirty="0">
                <a:solidFill>
                  <a:srgbClr val="272525"/>
                </a:solidFill>
                <a:latin typeface="Arimo" pitchFamily="34" charset="0"/>
                <a:ea typeface="Arimo" pitchFamily="34" charset="-122"/>
                <a:cs typeface="Arimo" pitchFamily="34" charset="-120"/>
              </a:rPr>
              <a:t>Are you saving any money right now, whether it's a little or a lot?</a:t>
            </a:r>
            <a:endParaRPr lang="en-US" dirty="0"/>
          </a:p>
        </p:txBody>
      </p:sp>
      <p:sp>
        <p:nvSpPr>
          <p:cNvPr id="13" name="Shape 7"/>
          <p:cNvSpPr/>
          <p:nvPr/>
        </p:nvSpPr>
        <p:spPr>
          <a:xfrm>
            <a:off x="6167437" y="4896088"/>
            <a:ext cx="437793" cy="437793"/>
          </a:xfrm>
          <a:prstGeom prst="roundRect">
            <a:avLst>
              <a:gd name="adj" fmla="val 18670"/>
            </a:avLst>
          </a:prstGeom>
          <a:solidFill>
            <a:srgbClr val="CCEEFF"/>
          </a:solidFill>
          <a:ln w="7620">
            <a:solidFill>
              <a:srgbClr val="B2D4E5"/>
            </a:solidFill>
            <a:prstDash val="solid"/>
          </a:ln>
        </p:spPr>
      </p:sp>
      <p:pic>
        <p:nvPicPr>
          <p:cNvPr id="14" name="Image 4" descr="preencoded.png"/>
          <p:cNvPicPr>
            <a:picLocks noChangeAspect="1"/>
          </p:cNvPicPr>
          <p:nvPr/>
        </p:nvPicPr>
        <p:blipFill>
          <a:blip r:embed="rId7"/>
          <a:stretch>
            <a:fillRect/>
          </a:stretch>
        </p:blipFill>
        <p:spPr>
          <a:xfrm>
            <a:off x="6233041" y="4923413"/>
            <a:ext cx="306467" cy="383024"/>
          </a:xfrm>
          <a:prstGeom prst="rect">
            <a:avLst/>
          </a:prstGeom>
        </p:spPr>
      </p:pic>
      <p:sp>
        <p:nvSpPr>
          <p:cNvPr id="15" name="Text 8"/>
          <p:cNvSpPr/>
          <p:nvPr/>
        </p:nvSpPr>
        <p:spPr>
          <a:xfrm>
            <a:off x="6799778" y="4803695"/>
            <a:ext cx="7149584" cy="622459"/>
          </a:xfrm>
          <a:prstGeom prst="rect">
            <a:avLst/>
          </a:prstGeom>
          <a:noFill/>
          <a:ln/>
        </p:spPr>
        <p:txBody>
          <a:bodyPr wrap="square" lIns="0" tIns="0" rIns="0" bIns="0" rtlCol="0" anchor="t"/>
          <a:lstStyle/>
          <a:p>
            <a:pPr marL="0" indent="0" algn="l">
              <a:lnSpc>
                <a:spcPts val="2450"/>
              </a:lnSpc>
              <a:buNone/>
            </a:pPr>
            <a:r>
              <a:rPr lang="en-US" dirty="0">
                <a:solidFill>
                  <a:srgbClr val="272525"/>
                </a:solidFill>
                <a:latin typeface="Arimo" pitchFamily="34" charset="0"/>
                <a:ea typeface="Arimo" pitchFamily="34" charset="-122"/>
                <a:cs typeface="Arimo" pitchFamily="34" charset="-120"/>
              </a:rPr>
              <a:t>Do you want to build solid wealth for your family and enjoy a debt-free lifetime income?</a:t>
            </a:r>
            <a:endParaRPr lang="en-US" dirty="0"/>
          </a:p>
        </p:txBody>
      </p:sp>
      <p:sp>
        <p:nvSpPr>
          <p:cNvPr id="16" name="Shape 9"/>
          <p:cNvSpPr/>
          <p:nvPr/>
        </p:nvSpPr>
        <p:spPr>
          <a:xfrm>
            <a:off x="6167437" y="5966103"/>
            <a:ext cx="437793" cy="437793"/>
          </a:xfrm>
          <a:prstGeom prst="roundRect">
            <a:avLst>
              <a:gd name="adj" fmla="val 18670"/>
            </a:avLst>
          </a:prstGeom>
          <a:solidFill>
            <a:srgbClr val="CCEEFF"/>
          </a:solidFill>
          <a:ln w="7620">
            <a:solidFill>
              <a:srgbClr val="B2D4E5"/>
            </a:solidFill>
            <a:prstDash val="solid"/>
          </a:ln>
        </p:spPr>
      </p:sp>
      <p:pic>
        <p:nvPicPr>
          <p:cNvPr id="17" name="Image 5" descr="preencoded.png"/>
          <p:cNvPicPr>
            <a:picLocks noChangeAspect="1"/>
          </p:cNvPicPr>
          <p:nvPr/>
        </p:nvPicPr>
        <p:blipFill>
          <a:blip r:embed="rId8"/>
          <a:stretch>
            <a:fillRect/>
          </a:stretch>
        </p:blipFill>
        <p:spPr>
          <a:xfrm>
            <a:off x="6233041" y="5993428"/>
            <a:ext cx="306467" cy="383024"/>
          </a:xfrm>
          <a:prstGeom prst="rect">
            <a:avLst/>
          </a:prstGeom>
        </p:spPr>
      </p:pic>
      <p:sp>
        <p:nvSpPr>
          <p:cNvPr id="18" name="Text 10"/>
          <p:cNvSpPr/>
          <p:nvPr/>
        </p:nvSpPr>
        <p:spPr>
          <a:xfrm>
            <a:off x="6799778" y="5865115"/>
            <a:ext cx="7149584" cy="639649"/>
          </a:xfrm>
          <a:prstGeom prst="rect">
            <a:avLst/>
          </a:prstGeom>
          <a:noFill/>
          <a:ln/>
        </p:spPr>
        <p:txBody>
          <a:bodyPr wrap="none" lIns="0" tIns="0" rIns="0" bIns="0" rtlCol="0" anchor="t"/>
          <a:lstStyle/>
          <a:p>
            <a:pPr marL="0" indent="0" algn="l">
              <a:lnSpc>
                <a:spcPts val="2450"/>
              </a:lnSpc>
              <a:buNone/>
            </a:pPr>
            <a:r>
              <a:rPr lang="en-US" dirty="0">
                <a:solidFill>
                  <a:srgbClr val="272525"/>
                </a:solidFill>
                <a:latin typeface="Arimo" pitchFamily="34" charset="0"/>
                <a:ea typeface="Arimo" pitchFamily="34" charset="-122"/>
                <a:cs typeface="Arimo" pitchFamily="34" charset="-120"/>
              </a:rPr>
              <a:t>Do you want to avoid paying taxes when withdrawing money from </a:t>
            </a:r>
            <a:endParaRPr lang="en-US" dirty="0" smtClean="0">
              <a:solidFill>
                <a:srgbClr val="272525"/>
              </a:solidFill>
              <a:latin typeface="Arimo" pitchFamily="34" charset="0"/>
              <a:ea typeface="Arimo" pitchFamily="34" charset="-122"/>
              <a:cs typeface="Arimo" pitchFamily="34" charset="-120"/>
            </a:endParaRPr>
          </a:p>
          <a:p>
            <a:pPr marL="0" indent="0" algn="l">
              <a:lnSpc>
                <a:spcPts val="2450"/>
              </a:lnSpc>
              <a:buNone/>
            </a:pPr>
            <a:r>
              <a:rPr lang="en-US" dirty="0" smtClean="0">
                <a:solidFill>
                  <a:srgbClr val="272525"/>
                </a:solidFill>
                <a:latin typeface="Arimo" pitchFamily="34" charset="0"/>
                <a:ea typeface="Arimo" pitchFamily="34" charset="-122"/>
                <a:cs typeface="Arimo" pitchFamily="34" charset="-120"/>
              </a:rPr>
              <a:t>your </a:t>
            </a:r>
            <a:r>
              <a:rPr lang="en-US" dirty="0">
                <a:solidFill>
                  <a:srgbClr val="272525"/>
                </a:solidFill>
                <a:latin typeface="Arimo" pitchFamily="34" charset="0"/>
                <a:ea typeface="Arimo" pitchFamily="34" charset="-122"/>
                <a:cs typeface="Arimo" pitchFamily="34" charset="-120"/>
              </a:rPr>
              <a:t>savings?</a:t>
            </a:r>
            <a:endParaRPr lang="en-US" dirty="0"/>
          </a:p>
        </p:txBody>
      </p:sp>
      <p:sp>
        <p:nvSpPr>
          <p:cNvPr id="19" name="Shape 11"/>
          <p:cNvSpPr/>
          <p:nvPr/>
        </p:nvSpPr>
        <p:spPr>
          <a:xfrm>
            <a:off x="6167437" y="7036118"/>
            <a:ext cx="437793" cy="437793"/>
          </a:xfrm>
          <a:prstGeom prst="roundRect">
            <a:avLst>
              <a:gd name="adj" fmla="val 18670"/>
            </a:avLst>
          </a:prstGeom>
          <a:solidFill>
            <a:srgbClr val="CCEEFF"/>
          </a:solidFill>
          <a:ln w="7620">
            <a:solidFill>
              <a:srgbClr val="B2D4E5"/>
            </a:solidFill>
            <a:prstDash val="solid"/>
          </a:ln>
        </p:spPr>
      </p:sp>
      <p:pic>
        <p:nvPicPr>
          <p:cNvPr id="20" name="Image 6" descr="preencoded.png"/>
          <p:cNvPicPr>
            <a:picLocks noChangeAspect="1"/>
          </p:cNvPicPr>
          <p:nvPr/>
        </p:nvPicPr>
        <p:blipFill>
          <a:blip r:embed="rId9"/>
          <a:stretch>
            <a:fillRect/>
          </a:stretch>
        </p:blipFill>
        <p:spPr>
          <a:xfrm>
            <a:off x="6233041" y="7063442"/>
            <a:ext cx="306467" cy="383024"/>
          </a:xfrm>
          <a:prstGeom prst="rect">
            <a:avLst/>
          </a:prstGeom>
        </p:spPr>
      </p:pic>
      <p:sp>
        <p:nvSpPr>
          <p:cNvPr id="21" name="Text 12"/>
          <p:cNvSpPr/>
          <p:nvPr/>
        </p:nvSpPr>
        <p:spPr>
          <a:xfrm>
            <a:off x="6799778" y="7099339"/>
            <a:ext cx="7149584" cy="311229"/>
          </a:xfrm>
          <a:prstGeom prst="rect">
            <a:avLst/>
          </a:prstGeom>
          <a:noFill/>
          <a:ln/>
        </p:spPr>
        <p:txBody>
          <a:bodyPr wrap="none" lIns="0" tIns="0" rIns="0" bIns="0" rtlCol="0" anchor="t"/>
          <a:lstStyle/>
          <a:p>
            <a:pPr marL="0" indent="0" algn="l">
              <a:lnSpc>
                <a:spcPts val="2450"/>
              </a:lnSpc>
              <a:buNone/>
            </a:pPr>
            <a:r>
              <a:rPr lang="en-US" dirty="0">
                <a:solidFill>
                  <a:srgbClr val="272525"/>
                </a:solidFill>
                <a:latin typeface="Arimo" pitchFamily="34" charset="0"/>
                <a:ea typeface="Arimo" pitchFamily="34" charset="-122"/>
                <a:cs typeface="Arimo" pitchFamily="34" charset="-120"/>
              </a:rPr>
              <a:t>Do you have access to low-interest credit without relying on banks?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08779" y="556855"/>
            <a:ext cx="7378931" cy="664488"/>
          </a:xfrm>
          <a:prstGeom prst="rect">
            <a:avLst/>
          </a:prstGeom>
          <a:noFill/>
          <a:ln/>
        </p:spPr>
        <p:txBody>
          <a:bodyPr wrap="none" lIns="0" tIns="0" rIns="0" bIns="0" rtlCol="0" anchor="t"/>
          <a:lstStyle/>
          <a:p>
            <a:pPr marL="0" indent="0" algn="l">
              <a:lnSpc>
                <a:spcPts val="5200"/>
              </a:lnSpc>
              <a:buNone/>
            </a:pPr>
            <a:r>
              <a:rPr lang="en-US" sz="4400" b="1" dirty="0">
                <a:solidFill>
                  <a:srgbClr val="000000"/>
                </a:solidFill>
                <a:latin typeface="Arimo Bold" pitchFamily="34" charset="0"/>
                <a:ea typeface="Arimo Bold" pitchFamily="34" charset="-122"/>
                <a:cs typeface="Arimo Bold" pitchFamily="34" charset="-120"/>
              </a:rPr>
              <a:t>The Hispanic Free Solution</a:t>
            </a:r>
            <a:endParaRPr lang="en-US" sz="4400" dirty="0"/>
          </a:p>
        </p:txBody>
      </p:sp>
      <p:sp>
        <p:nvSpPr>
          <p:cNvPr id="3" name="Text 1"/>
          <p:cNvSpPr/>
          <p:nvPr/>
        </p:nvSpPr>
        <p:spPr>
          <a:xfrm>
            <a:off x="708779" y="1626275"/>
            <a:ext cx="13212842" cy="647938"/>
          </a:xfrm>
          <a:prstGeom prst="rect">
            <a:avLst/>
          </a:prstGeom>
          <a:noFill/>
          <a:ln/>
        </p:spPr>
        <p:txBody>
          <a:bodyPr wrap="square" lIns="0" tIns="0" rIns="0" bIns="0" rtlCol="0" anchor="t"/>
          <a:lstStyle/>
          <a:p>
            <a:pPr marL="0" indent="0" algn="l">
              <a:lnSpc>
                <a:spcPts val="2550"/>
              </a:lnSpc>
              <a:buNone/>
            </a:pPr>
            <a:r>
              <a:rPr lang="en-US" dirty="0">
                <a:solidFill>
                  <a:srgbClr val="272525"/>
                </a:solidFill>
                <a:latin typeface="Arimo" pitchFamily="34" charset="0"/>
                <a:ea typeface="Arimo" pitchFamily="34" charset="-122"/>
                <a:cs typeface="Arimo" pitchFamily="34" charset="-120"/>
              </a:rPr>
              <a:t>If you haven’t yet addressed some of these signs of financial health, then contact the specialists at Hispanic Free. They will design a retirement plan tailored to your specific needs, life goals, and financial situation.</a:t>
            </a:r>
            <a:endParaRPr lang="en-US" dirty="0"/>
          </a:p>
        </p:txBody>
      </p:sp>
      <p:pic>
        <p:nvPicPr>
          <p:cNvPr id="4" name="Image 0" descr="preencoded.png"/>
          <p:cNvPicPr>
            <a:picLocks noChangeAspect="1"/>
          </p:cNvPicPr>
          <p:nvPr/>
        </p:nvPicPr>
        <p:blipFill>
          <a:blip r:embed="rId3"/>
          <a:stretch>
            <a:fillRect/>
          </a:stretch>
        </p:blipFill>
        <p:spPr>
          <a:xfrm>
            <a:off x="2921913" y="2501979"/>
            <a:ext cx="2180034" cy="1506379"/>
          </a:xfrm>
          <a:prstGeom prst="rect">
            <a:avLst/>
          </a:prstGeom>
        </p:spPr>
      </p:pic>
      <p:pic>
        <p:nvPicPr>
          <p:cNvPr id="5" name="Image 1" descr="preencoded.png"/>
          <p:cNvPicPr>
            <a:picLocks noChangeAspect="1"/>
          </p:cNvPicPr>
          <p:nvPr/>
        </p:nvPicPr>
        <p:blipFill>
          <a:blip r:embed="rId4"/>
          <a:stretch>
            <a:fillRect/>
          </a:stretch>
        </p:blipFill>
        <p:spPr>
          <a:xfrm>
            <a:off x="3869531" y="3272671"/>
            <a:ext cx="284678" cy="355878"/>
          </a:xfrm>
          <a:prstGeom prst="rect">
            <a:avLst/>
          </a:prstGeom>
        </p:spPr>
      </p:pic>
      <p:sp>
        <p:nvSpPr>
          <p:cNvPr id="6" name="Text 2"/>
          <p:cNvSpPr/>
          <p:nvPr/>
        </p:nvSpPr>
        <p:spPr>
          <a:xfrm>
            <a:off x="5304353" y="2866311"/>
            <a:ext cx="3884295" cy="332184"/>
          </a:xfrm>
          <a:prstGeom prst="rect">
            <a:avLst/>
          </a:prstGeom>
          <a:noFill/>
          <a:ln/>
        </p:spPr>
        <p:txBody>
          <a:bodyPr wrap="none" lIns="0" tIns="0" rIns="0" bIns="0" rtlCol="0" anchor="t"/>
          <a:lstStyle/>
          <a:p>
            <a:pPr marL="0" indent="0" algn="l">
              <a:lnSpc>
                <a:spcPts val="2600"/>
              </a:lnSpc>
              <a:buNone/>
            </a:pPr>
            <a:r>
              <a:rPr lang="en-US" sz="2200" b="1" dirty="0">
                <a:solidFill>
                  <a:srgbClr val="272525"/>
                </a:solidFill>
                <a:latin typeface="Arimo Bold" pitchFamily="34" charset="0"/>
                <a:ea typeface="Arimo Bold" pitchFamily="34" charset="-122"/>
                <a:cs typeface="Arimo Bold" pitchFamily="34" charset="-120"/>
              </a:rPr>
              <a:t>Personalized Retirement Plans</a:t>
            </a:r>
            <a:endParaRPr lang="en-US" sz="2200" dirty="0"/>
          </a:p>
        </p:txBody>
      </p:sp>
      <p:sp>
        <p:nvSpPr>
          <p:cNvPr id="7" name="Text 3"/>
          <p:cNvSpPr/>
          <p:nvPr/>
        </p:nvSpPr>
        <p:spPr>
          <a:xfrm>
            <a:off x="5304353" y="3319939"/>
            <a:ext cx="6125647" cy="323969"/>
          </a:xfrm>
          <a:prstGeom prst="rect">
            <a:avLst/>
          </a:prstGeom>
          <a:noFill/>
          <a:ln/>
        </p:spPr>
        <p:txBody>
          <a:bodyPr wrap="none" lIns="0" tIns="0" rIns="0" bIns="0" rtlCol="0" anchor="t"/>
          <a:lstStyle/>
          <a:p>
            <a:pPr marL="0" indent="0" algn="l">
              <a:lnSpc>
                <a:spcPts val="2550"/>
              </a:lnSpc>
              <a:buNone/>
            </a:pPr>
            <a:r>
              <a:rPr lang="en-US" dirty="0">
                <a:solidFill>
                  <a:srgbClr val="272525"/>
                </a:solidFill>
                <a:latin typeface="Arimo" pitchFamily="34" charset="0"/>
                <a:ea typeface="Arimo" pitchFamily="34" charset="-122"/>
                <a:cs typeface="Arimo" pitchFamily="34" charset="-120"/>
              </a:rPr>
              <a:t>Solutions tailored to your unique situation, needs, and goals</a:t>
            </a:r>
            <a:endParaRPr lang="en-US" dirty="0"/>
          </a:p>
        </p:txBody>
      </p:sp>
      <p:sp>
        <p:nvSpPr>
          <p:cNvPr id="8" name="Shape 4"/>
          <p:cNvSpPr/>
          <p:nvPr/>
        </p:nvSpPr>
        <p:spPr>
          <a:xfrm>
            <a:off x="5152549" y="4024074"/>
            <a:ext cx="8718471" cy="11430"/>
          </a:xfrm>
          <a:prstGeom prst="roundRect">
            <a:avLst>
              <a:gd name="adj" fmla="val 744161"/>
            </a:avLst>
          </a:prstGeom>
          <a:solidFill>
            <a:srgbClr val="AFCBF8"/>
          </a:solidFill>
          <a:ln/>
        </p:spPr>
      </p:sp>
      <p:pic>
        <p:nvPicPr>
          <p:cNvPr id="9" name="Image 2" descr="preencoded.png"/>
          <p:cNvPicPr>
            <a:picLocks noChangeAspect="1"/>
          </p:cNvPicPr>
          <p:nvPr/>
        </p:nvPicPr>
        <p:blipFill>
          <a:blip r:embed="rId5"/>
          <a:stretch>
            <a:fillRect/>
          </a:stretch>
        </p:blipFill>
        <p:spPr>
          <a:xfrm>
            <a:off x="1831777" y="4058960"/>
            <a:ext cx="4360188" cy="1506379"/>
          </a:xfrm>
          <a:prstGeom prst="rect">
            <a:avLst/>
          </a:prstGeom>
        </p:spPr>
      </p:pic>
      <p:pic>
        <p:nvPicPr>
          <p:cNvPr id="10" name="Image 3" descr="preencoded.png"/>
          <p:cNvPicPr>
            <a:picLocks noChangeAspect="1"/>
          </p:cNvPicPr>
          <p:nvPr/>
        </p:nvPicPr>
        <p:blipFill>
          <a:blip r:embed="rId6"/>
          <a:stretch>
            <a:fillRect/>
          </a:stretch>
        </p:blipFill>
        <p:spPr>
          <a:xfrm>
            <a:off x="3869412" y="4634151"/>
            <a:ext cx="284678" cy="355878"/>
          </a:xfrm>
          <a:prstGeom prst="rect">
            <a:avLst/>
          </a:prstGeom>
        </p:spPr>
      </p:pic>
      <p:sp>
        <p:nvSpPr>
          <p:cNvPr id="11" name="Text 5"/>
          <p:cNvSpPr/>
          <p:nvPr/>
        </p:nvSpPr>
        <p:spPr>
          <a:xfrm>
            <a:off x="6394371" y="4423291"/>
            <a:ext cx="2657951" cy="332184"/>
          </a:xfrm>
          <a:prstGeom prst="rect">
            <a:avLst/>
          </a:prstGeom>
          <a:noFill/>
          <a:ln/>
        </p:spPr>
        <p:txBody>
          <a:bodyPr wrap="none" lIns="0" tIns="0" rIns="0" bIns="0" rtlCol="0" anchor="t"/>
          <a:lstStyle/>
          <a:p>
            <a:pPr marL="0" indent="0" algn="l">
              <a:lnSpc>
                <a:spcPts val="2600"/>
              </a:lnSpc>
              <a:buNone/>
            </a:pPr>
            <a:r>
              <a:rPr lang="en-US" sz="2200" b="1" dirty="0">
                <a:solidFill>
                  <a:srgbClr val="272525"/>
                </a:solidFill>
                <a:latin typeface="Arimo Bold" pitchFamily="34" charset="0"/>
                <a:ea typeface="Arimo Bold" pitchFamily="34" charset="-122"/>
                <a:cs typeface="Arimo Bold" pitchFamily="34" charset="-120"/>
              </a:rPr>
              <a:t>Corporate Alliances</a:t>
            </a:r>
            <a:endParaRPr lang="en-US" sz="2200" dirty="0"/>
          </a:p>
        </p:txBody>
      </p:sp>
      <p:sp>
        <p:nvSpPr>
          <p:cNvPr id="12" name="Text 6"/>
          <p:cNvSpPr/>
          <p:nvPr/>
        </p:nvSpPr>
        <p:spPr>
          <a:xfrm>
            <a:off x="6394371" y="4876919"/>
            <a:ext cx="4710776" cy="323969"/>
          </a:xfrm>
          <a:prstGeom prst="rect">
            <a:avLst/>
          </a:prstGeom>
          <a:noFill/>
          <a:ln/>
        </p:spPr>
        <p:txBody>
          <a:bodyPr wrap="none" lIns="0" tIns="0" rIns="0" bIns="0" rtlCol="0" anchor="t"/>
          <a:lstStyle/>
          <a:p>
            <a:pPr marL="0" indent="0" algn="l">
              <a:lnSpc>
                <a:spcPts val="2550"/>
              </a:lnSpc>
              <a:buNone/>
            </a:pPr>
            <a:r>
              <a:rPr lang="en-US" dirty="0">
                <a:solidFill>
                  <a:srgbClr val="272525"/>
                </a:solidFill>
                <a:latin typeface="Arimo" pitchFamily="34" charset="0"/>
                <a:ea typeface="Arimo" pitchFamily="34" charset="-122"/>
                <a:cs typeface="Arimo" pitchFamily="34" charset="-120"/>
              </a:rPr>
              <a:t>Partnerships with major financial corporations</a:t>
            </a:r>
            <a:endParaRPr lang="en-US" dirty="0"/>
          </a:p>
        </p:txBody>
      </p:sp>
      <p:sp>
        <p:nvSpPr>
          <p:cNvPr id="13" name="Shape 7"/>
          <p:cNvSpPr/>
          <p:nvPr/>
        </p:nvSpPr>
        <p:spPr>
          <a:xfrm>
            <a:off x="6242566" y="5581055"/>
            <a:ext cx="7628453" cy="11430"/>
          </a:xfrm>
          <a:prstGeom prst="roundRect">
            <a:avLst>
              <a:gd name="adj" fmla="val 744161"/>
            </a:avLst>
          </a:prstGeom>
          <a:solidFill>
            <a:srgbClr val="AFCBF8"/>
          </a:solidFill>
          <a:ln/>
        </p:spPr>
      </p:sp>
      <p:pic>
        <p:nvPicPr>
          <p:cNvPr id="14" name="Image 4" descr="preencoded.png"/>
          <p:cNvPicPr>
            <a:picLocks noChangeAspect="1"/>
          </p:cNvPicPr>
          <p:nvPr/>
        </p:nvPicPr>
        <p:blipFill>
          <a:blip r:embed="rId7"/>
          <a:stretch>
            <a:fillRect/>
          </a:stretch>
        </p:blipFill>
        <p:spPr>
          <a:xfrm>
            <a:off x="741759" y="5615940"/>
            <a:ext cx="6540341" cy="1506379"/>
          </a:xfrm>
          <a:prstGeom prst="rect">
            <a:avLst/>
          </a:prstGeom>
        </p:spPr>
      </p:pic>
      <p:pic>
        <p:nvPicPr>
          <p:cNvPr id="15" name="Image 5" descr="preencoded.png"/>
          <p:cNvPicPr>
            <a:picLocks noChangeAspect="1"/>
          </p:cNvPicPr>
          <p:nvPr/>
        </p:nvPicPr>
        <p:blipFill>
          <a:blip r:embed="rId8"/>
          <a:stretch>
            <a:fillRect/>
          </a:stretch>
        </p:blipFill>
        <p:spPr>
          <a:xfrm>
            <a:off x="3869531" y="6191131"/>
            <a:ext cx="284678" cy="355878"/>
          </a:xfrm>
          <a:prstGeom prst="rect">
            <a:avLst/>
          </a:prstGeom>
        </p:spPr>
      </p:pic>
      <p:sp>
        <p:nvSpPr>
          <p:cNvPr id="16" name="Text 8"/>
          <p:cNvSpPr/>
          <p:nvPr/>
        </p:nvSpPr>
        <p:spPr>
          <a:xfrm>
            <a:off x="7484507" y="5818346"/>
            <a:ext cx="2657951" cy="332184"/>
          </a:xfrm>
          <a:prstGeom prst="rect">
            <a:avLst/>
          </a:prstGeom>
          <a:noFill/>
          <a:ln/>
        </p:spPr>
        <p:txBody>
          <a:bodyPr wrap="none" lIns="0" tIns="0" rIns="0" bIns="0" rtlCol="0" anchor="t"/>
          <a:lstStyle/>
          <a:p>
            <a:pPr marL="0" indent="0" algn="l">
              <a:lnSpc>
                <a:spcPts val="2600"/>
              </a:lnSpc>
              <a:buNone/>
            </a:pPr>
            <a:r>
              <a:rPr lang="en-US" sz="2200" b="1" dirty="0">
                <a:solidFill>
                  <a:srgbClr val="272525"/>
                </a:solidFill>
                <a:latin typeface="Arimo Bold" pitchFamily="34" charset="0"/>
                <a:ea typeface="Arimo Bold" pitchFamily="34" charset="-122"/>
                <a:cs typeface="Arimo Bold" pitchFamily="34" charset="-120"/>
              </a:rPr>
              <a:t>Smart Investment</a:t>
            </a:r>
            <a:endParaRPr lang="en-US" sz="2200" dirty="0"/>
          </a:p>
        </p:txBody>
      </p:sp>
      <p:sp>
        <p:nvSpPr>
          <p:cNvPr id="17" name="Text 9"/>
          <p:cNvSpPr/>
          <p:nvPr/>
        </p:nvSpPr>
        <p:spPr>
          <a:xfrm>
            <a:off x="7484507" y="6271974"/>
            <a:ext cx="6234708" cy="647938"/>
          </a:xfrm>
          <a:prstGeom prst="rect">
            <a:avLst/>
          </a:prstGeom>
          <a:noFill/>
          <a:ln/>
        </p:spPr>
        <p:txBody>
          <a:bodyPr wrap="square" lIns="0" tIns="0" rIns="0" bIns="0" rtlCol="0" anchor="t"/>
          <a:lstStyle/>
          <a:p>
            <a:pPr marL="0" indent="0" algn="l">
              <a:lnSpc>
                <a:spcPts val="2550"/>
              </a:lnSpc>
              <a:buNone/>
            </a:pPr>
            <a:r>
              <a:rPr lang="en-US" dirty="0">
                <a:solidFill>
                  <a:srgbClr val="272525"/>
                </a:solidFill>
                <a:latin typeface="Arimo" pitchFamily="34" charset="0"/>
                <a:ea typeface="Arimo" pitchFamily="34" charset="-122"/>
                <a:cs typeface="Arimo" pitchFamily="34" charset="-120"/>
              </a:rPr>
              <a:t>An optimized financial investment system that enables sustainable growth of your wealth</a:t>
            </a:r>
            <a:endParaRPr lang="en-US" dirty="0"/>
          </a:p>
        </p:txBody>
      </p:sp>
      <p:sp>
        <p:nvSpPr>
          <p:cNvPr id="18" name="Text 10"/>
          <p:cNvSpPr/>
          <p:nvPr/>
        </p:nvSpPr>
        <p:spPr>
          <a:xfrm>
            <a:off x="708779" y="7350085"/>
            <a:ext cx="13212842" cy="323969"/>
          </a:xfrm>
          <a:prstGeom prst="rect">
            <a:avLst/>
          </a:prstGeom>
          <a:noFill/>
          <a:ln/>
        </p:spPr>
        <p:txBody>
          <a:bodyPr wrap="none" lIns="0" tIns="0" rIns="0" bIns="0" rtlCol="0" anchor="t"/>
          <a:lstStyle/>
          <a:p>
            <a:pPr marL="0" indent="0" algn="l">
              <a:lnSpc>
                <a:spcPts val="2550"/>
              </a:lnSpc>
              <a:buNone/>
            </a:pP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992386"/>
            <a:ext cx="6244709" cy="6244709"/>
          </a:xfrm>
          <a:prstGeom prst="rect">
            <a:avLst/>
          </a:prstGeom>
        </p:spPr>
      </p:pic>
      <p:sp>
        <p:nvSpPr>
          <p:cNvPr id="3" name="Text 0"/>
          <p:cNvSpPr/>
          <p:nvPr/>
        </p:nvSpPr>
        <p:spPr>
          <a:xfrm>
            <a:off x="7599521" y="1249799"/>
            <a:ext cx="6244709" cy="1488519"/>
          </a:xfrm>
          <a:prstGeom prst="rect">
            <a:avLst/>
          </a:prstGeom>
          <a:noFill/>
          <a:ln/>
        </p:spPr>
        <p:txBody>
          <a:bodyPr wrap="square" lIns="0" tIns="0" rIns="0" bIns="0" rtlCol="0" anchor="t"/>
          <a:lstStyle/>
          <a:p>
            <a:pPr marL="0" indent="0" algn="l">
              <a:lnSpc>
                <a:spcPts val="5850"/>
              </a:lnSpc>
              <a:buNone/>
            </a:pPr>
            <a:r>
              <a:rPr lang="en-US" sz="4400" b="1" dirty="0">
                <a:solidFill>
                  <a:srgbClr val="000000"/>
                </a:solidFill>
                <a:latin typeface="Arimo Bold"/>
                <a:ea typeface="Arimo" panose="020B0604020202020204" charset="0"/>
                <a:cs typeface="Arimo" panose="020B0604020202020204" charset="0"/>
              </a:rPr>
              <a:t>Personalized Retirement Plans</a:t>
            </a:r>
            <a:endParaRPr lang="en-US" sz="4400" b="1" dirty="0">
              <a:latin typeface="Arimo Bold"/>
              <a:ea typeface="Arimo" panose="020B0604020202020204" charset="0"/>
              <a:cs typeface="Arimo" panose="020B0604020202020204" charset="0"/>
            </a:endParaRPr>
          </a:p>
        </p:txBody>
      </p:sp>
      <p:sp>
        <p:nvSpPr>
          <p:cNvPr id="4" name="Text 1"/>
          <p:cNvSpPr/>
          <p:nvPr/>
        </p:nvSpPr>
        <p:spPr>
          <a:xfrm>
            <a:off x="7599521" y="2965133"/>
            <a:ext cx="6244709" cy="1451610"/>
          </a:xfrm>
          <a:prstGeom prst="rect">
            <a:avLst/>
          </a:prstGeom>
          <a:noFill/>
          <a:ln/>
        </p:spPr>
        <p:txBody>
          <a:bodyPr wrap="square" lIns="0" tIns="0" rIns="0" bIns="0" rtlCol="0" anchor="t"/>
          <a:lstStyle/>
          <a:p>
            <a:pPr marL="0" indent="0" algn="l">
              <a:lnSpc>
                <a:spcPts val="2850"/>
              </a:lnSpc>
              <a:buNone/>
            </a:pPr>
            <a:r>
              <a:rPr lang="en-US" dirty="0">
                <a:solidFill>
                  <a:srgbClr val="272525"/>
                </a:solidFill>
                <a:latin typeface="Arimo" pitchFamily="34" charset="0"/>
                <a:ea typeface="Arimo" pitchFamily="34" charset="-122"/>
                <a:cs typeface="Arimo" pitchFamily="34" charset="-120"/>
              </a:rPr>
              <a:t>Hispanic Free, in partnership with major financial corporations and using an optimal investment system, can create retirement plans that traditional methods and corporate finance do not offer.</a:t>
            </a:r>
            <a:endParaRPr lang="en-US" dirty="0"/>
          </a:p>
        </p:txBody>
      </p:sp>
      <p:sp>
        <p:nvSpPr>
          <p:cNvPr id="5" name="Text 2"/>
          <p:cNvSpPr/>
          <p:nvPr/>
        </p:nvSpPr>
        <p:spPr>
          <a:xfrm>
            <a:off x="7599521" y="4620816"/>
            <a:ext cx="6244709" cy="1088708"/>
          </a:xfrm>
          <a:prstGeom prst="rect">
            <a:avLst/>
          </a:prstGeom>
          <a:noFill/>
          <a:ln/>
        </p:spPr>
        <p:txBody>
          <a:bodyPr wrap="square" lIns="0" tIns="0" rIns="0" bIns="0" rtlCol="0" anchor="t"/>
          <a:lstStyle/>
          <a:p>
            <a:pPr marL="0" indent="0" algn="l">
              <a:lnSpc>
                <a:spcPts val="2850"/>
              </a:lnSpc>
              <a:buNone/>
            </a:pPr>
            <a:r>
              <a:rPr lang="en-US" dirty="0">
                <a:solidFill>
                  <a:srgbClr val="272525"/>
                </a:solidFill>
                <a:latin typeface="Arimo" pitchFamily="34" charset="0"/>
                <a:ea typeface="Arimo" pitchFamily="34" charset="-122"/>
                <a:cs typeface="Arimo" pitchFamily="34" charset="-120"/>
              </a:rPr>
              <a:t>These retirement plans are the ideal solution for independent workers, micro-entrepreneurs, or anyone not employed by a large company, corporation, or government.</a:t>
            </a:r>
            <a:endParaRPr lang="en-US" dirty="0"/>
          </a:p>
        </p:txBody>
      </p:sp>
      <p:sp>
        <p:nvSpPr>
          <p:cNvPr id="6" name="Text 3"/>
          <p:cNvSpPr/>
          <p:nvPr/>
        </p:nvSpPr>
        <p:spPr>
          <a:xfrm>
            <a:off x="7599521" y="5913596"/>
            <a:ext cx="6244709" cy="1088708"/>
          </a:xfrm>
          <a:prstGeom prst="rect">
            <a:avLst/>
          </a:prstGeom>
          <a:noFill/>
          <a:ln/>
        </p:spPr>
        <p:txBody>
          <a:bodyPr wrap="square" lIns="0" tIns="0" rIns="0" bIns="0" rtlCol="0" anchor="t"/>
          <a:lstStyle/>
          <a:p>
            <a:pPr marL="0" indent="0" algn="l">
              <a:lnSpc>
                <a:spcPts val="2850"/>
              </a:lnSpc>
              <a:buNone/>
            </a:pPr>
            <a:r>
              <a:rPr lang="en-US" dirty="0">
                <a:solidFill>
                  <a:srgbClr val="272525"/>
                </a:solidFill>
                <a:latin typeface="Arimo" pitchFamily="34" charset="0"/>
                <a:ea typeface="Arimo" pitchFamily="34" charset="-122"/>
                <a:cs typeface="Arimo" pitchFamily="34" charset="-120"/>
              </a:rPr>
              <a:t>Hispanic Free’s retirement plans will help you achieve the dream of a guaranteed lifetime income, offering you a dignified income and a fulfilling life after retirement.</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05075" y="475417"/>
            <a:ext cx="5298419" cy="567333"/>
          </a:xfrm>
          <a:prstGeom prst="rect">
            <a:avLst/>
          </a:prstGeom>
          <a:noFill/>
          <a:ln/>
        </p:spPr>
        <p:txBody>
          <a:bodyPr wrap="none" lIns="0" tIns="0" rIns="0" bIns="0" rtlCol="0" anchor="t"/>
          <a:lstStyle/>
          <a:p>
            <a:pPr marL="0" indent="0" algn="l">
              <a:lnSpc>
                <a:spcPts val="4450"/>
              </a:lnSpc>
              <a:buNone/>
            </a:pPr>
            <a:r>
              <a:rPr lang="en-US" sz="4400" b="1" dirty="0">
                <a:solidFill>
                  <a:srgbClr val="000000"/>
                </a:solidFill>
                <a:latin typeface="Arial" panose="020B0604020202020204" pitchFamily="34" charset="0"/>
                <a:ea typeface="Arimo Bold"/>
                <a:cs typeface="Arial" panose="020B0604020202020204" pitchFamily="34" charset="0"/>
              </a:rPr>
              <a:t>Corporate Alliances</a:t>
            </a:r>
            <a:endParaRPr lang="en-US" sz="4400" dirty="0">
              <a:latin typeface="Arial" panose="020B0604020202020204" pitchFamily="34" charset="0"/>
              <a:ea typeface="Arimo Bold"/>
              <a:cs typeface="Arial" panose="020B0604020202020204" pitchFamily="34" charset="0"/>
            </a:endParaRPr>
          </a:p>
        </p:txBody>
      </p:sp>
      <p:sp>
        <p:nvSpPr>
          <p:cNvPr id="3" name="Text 1"/>
          <p:cNvSpPr/>
          <p:nvPr/>
        </p:nvSpPr>
        <p:spPr>
          <a:xfrm>
            <a:off x="605076" y="1302068"/>
            <a:ext cx="13420249" cy="553164"/>
          </a:xfrm>
          <a:prstGeom prst="rect">
            <a:avLst/>
          </a:prstGeom>
          <a:noFill/>
          <a:ln/>
        </p:spPr>
        <p:txBody>
          <a:bodyPr wrap="square" lIns="0" tIns="0" rIns="0" bIns="0" rtlCol="0" anchor="t"/>
          <a:lstStyle/>
          <a:p>
            <a:pPr marL="0" indent="0" algn="l">
              <a:lnSpc>
                <a:spcPts val="2150"/>
              </a:lnSpc>
              <a:buNone/>
            </a:pPr>
            <a:r>
              <a:rPr lang="en-US" b="1" dirty="0">
                <a:solidFill>
                  <a:srgbClr val="272525"/>
                </a:solidFill>
                <a:latin typeface="Arimo" pitchFamily="34" charset="0"/>
                <a:ea typeface="Arimo" pitchFamily="34" charset="-122"/>
                <a:cs typeface="Arimo" pitchFamily="34" charset="-120"/>
              </a:rPr>
              <a:t>Hispanic Free’s mission is to solve the retirement planning challenge</a:t>
            </a:r>
            <a:r>
              <a:rPr lang="en-US" dirty="0">
                <a:solidFill>
                  <a:srgbClr val="272525"/>
                </a:solidFill>
                <a:latin typeface="Arimo" pitchFamily="34" charset="0"/>
                <a:ea typeface="Arimo" pitchFamily="34" charset="-122"/>
                <a:cs typeface="Arimo" pitchFamily="34" charset="-120"/>
              </a:rPr>
              <a:t> by offering a wide range of retirement plans and other financial products, made accessible through </a:t>
            </a:r>
            <a:r>
              <a:rPr lang="en-US" b="1" dirty="0">
                <a:solidFill>
                  <a:srgbClr val="272525"/>
                </a:solidFill>
                <a:latin typeface="Arimo" pitchFamily="34" charset="0"/>
                <a:ea typeface="Arimo" pitchFamily="34" charset="-122"/>
                <a:cs typeface="Arimo" pitchFamily="34" charset="-120"/>
              </a:rPr>
              <a:t>a unique collaboration system with large U.S. financial institutions</a:t>
            </a:r>
            <a:r>
              <a:rPr lang="en-US" dirty="0">
                <a:solidFill>
                  <a:srgbClr val="272525"/>
                </a:solidFill>
                <a:latin typeface="Arimo" pitchFamily="34" charset="0"/>
                <a:ea typeface="Arimo" pitchFamily="34" charset="-122"/>
                <a:cs typeface="Arimo" pitchFamily="34" charset="-120"/>
              </a:rPr>
              <a:t>.</a:t>
            </a:r>
            <a:endParaRPr lang="en-US" dirty="0"/>
          </a:p>
        </p:txBody>
      </p:sp>
      <p:pic>
        <p:nvPicPr>
          <p:cNvPr id="4" name="Image 0" descr="preencoded.png"/>
          <p:cNvPicPr>
            <a:picLocks noChangeAspect="1"/>
          </p:cNvPicPr>
          <p:nvPr/>
        </p:nvPicPr>
        <p:blipFill>
          <a:blip r:embed="rId3"/>
          <a:stretch>
            <a:fillRect/>
          </a:stretch>
        </p:blipFill>
        <p:spPr>
          <a:xfrm>
            <a:off x="1042988" y="2244090"/>
            <a:ext cx="9499163" cy="5316855"/>
          </a:xfrm>
          <a:prstGeom prst="rect">
            <a:avLst/>
          </a:prstGeom>
        </p:spPr>
      </p:pic>
      <p:sp>
        <p:nvSpPr>
          <p:cNvPr id="6" name="Text 3"/>
          <p:cNvSpPr/>
          <p:nvPr/>
        </p:nvSpPr>
        <p:spPr>
          <a:xfrm>
            <a:off x="11409402" y="2337077"/>
            <a:ext cx="2623423" cy="1106329"/>
          </a:xfrm>
          <a:prstGeom prst="rect">
            <a:avLst/>
          </a:prstGeom>
          <a:noFill/>
          <a:ln/>
        </p:spPr>
        <p:txBody>
          <a:bodyPr wrap="square" lIns="0" tIns="0" rIns="0" bIns="0" rtlCol="0" anchor="t"/>
          <a:lstStyle/>
          <a:p>
            <a:pPr marL="342900" indent="-342900" algn="l">
              <a:lnSpc>
                <a:spcPts val="2150"/>
              </a:lnSpc>
              <a:buSzPct val="100000"/>
              <a:buChar char="•"/>
            </a:pPr>
            <a:r>
              <a:rPr lang="en-US" sz="1600" dirty="0">
                <a:solidFill>
                  <a:srgbClr val="272525"/>
                </a:solidFill>
                <a:latin typeface="Arimo" pitchFamily="34" charset="0"/>
                <a:ea typeface="Arimo" pitchFamily="34" charset="-122"/>
                <a:cs typeface="Arimo" pitchFamily="34" charset="-120"/>
              </a:rPr>
              <a:t>Major financial companies with decades of experience in the market (some with over 100 years) </a:t>
            </a:r>
            <a:endParaRPr lang="en-US" sz="1600" dirty="0"/>
          </a:p>
        </p:txBody>
      </p:sp>
      <p:sp>
        <p:nvSpPr>
          <p:cNvPr id="7" name="Text 4"/>
          <p:cNvSpPr/>
          <p:nvPr/>
        </p:nvSpPr>
        <p:spPr>
          <a:xfrm>
            <a:off x="11409402" y="3804285"/>
            <a:ext cx="2623423" cy="553164"/>
          </a:xfrm>
          <a:prstGeom prst="rect">
            <a:avLst/>
          </a:prstGeom>
          <a:noFill/>
          <a:ln/>
        </p:spPr>
        <p:txBody>
          <a:bodyPr wrap="square" lIns="0" tIns="0" rIns="0" bIns="0" rtlCol="0" anchor="t"/>
          <a:lstStyle/>
          <a:p>
            <a:pPr marL="342900" indent="-342900" algn="l">
              <a:lnSpc>
                <a:spcPts val="2150"/>
              </a:lnSpc>
              <a:buSzPct val="100000"/>
              <a:buChar char="•"/>
            </a:pPr>
            <a:r>
              <a:rPr lang="en-US" sz="1600" dirty="0">
                <a:solidFill>
                  <a:srgbClr val="272525"/>
                </a:solidFill>
                <a:latin typeface="Arimo" pitchFamily="34" charset="0"/>
                <a:ea typeface="Arimo" pitchFamily="34" charset="-122"/>
                <a:cs typeface="Arimo" pitchFamily="34" charset="-120"/>
              </a:rPr>
              <a:t>Their risk rating is AA+ or higher</a:t>
            </a:r>
            <a:endParaRPr lang="en-US" sz="1600" dirty="0"/>
          </a:p>
        </p:txBody>
      </p:sp>
      <p:sp>
        <p:nvSpPr>
          <p:cNvPr id="8" name="Text 5"/>
          <p:cNvSpPr/>
          <p:nvPr/>
        </p:nvSpPr>
        <p:spPr>
          <a:xfrm>
            <a:off x="11409402" y="4417933"/>
            <a:ext cx="2623423" cy="553164"/>
          </a:xfrm>
          <a:prstGeom prst="rect">
            <a:avLst/>
          </a:prstGeom>
          <a:noFill/>
          <a:ln/>
        </p:spPr>
        <p:txBody>
          <a:bodyPr wrap="square" lIns="0" tIns="0" rIns="0" bIns="0" rtlCol="0" anchor="t"/>
          <a:lstStyle/>
          <a:p>
            <a:pPr marL="342900" indent="-342900" algn="l">
              <a:lnSpc>
                <a:spcPts val="2150"/>
              </a:lnSpc>
              <a:buSzPct val="100000"/>
              <a:buChar char="•"/>
            </a:pPr>
            <a:r>
              <a:rPr lang="en-US" sz="1600" dirty="0">
                <a:solidFill>
                  <a:srgbClr val="272525"/>
                </a:solidFill>
                <a:latin typeface="Arimo" pitchFamily="34" charset="0"/>
                <a:ea typeface="Arimo" pitchFamily="34" charset="-122"/>
                <a:cs typeface="Arimo" pitchFamily="34" charset="-120"/>
              </a:rPr>
              <a:t>They are reinsured and backed by state governments</a:t>
            </a:r>
            <a:endParaRPr lang="en-US" sz="1600" dirty="0"/>
          </a:p>
        </p:txBody>
      </p:sp>
      <p:sp>
        <p:nvSpPr>
          <p:cNvPr id="9" name="Text 6"/>
          <p:cNvSpPr/>
          <p:nvPr/>
        </p:nvSpPr>
        <p:spPr>
          <a:xfrm>
            <a:off x="11409402" y="5288255"/>
            <a:ext cx="2623423" cy="2272690"/>
          </a:xfrm>
          <a:prstGeom prst="rect">
            <a:avLst/>
          </a:prstGeom>
          <a:noFill/>
          <a:ln/>
        </p:spPr>
        <p:txBody>
          <a:bodyPr wrap="square" lIns="0" tIns="0" rIns="0" bIns="0" rtlCol="0" anchor="t"/>
          <a:lstStyle/>
          <a:p>
            <a:pPr marL="342900" indent="-342900" algn="l">
              <a:lnSpc>
                <a:spcPts val="2150"/>
              </a:lnSpc>
              <a:buSzPct val="100000"/>
              <a:buChar char="•"/>
            </a:pPr>
            <a:r>
              <a:rPr lang="en-US" sz="1600" dirty="0">
                <a:solidFill>
                  <a:srgbClr val="272525"/>
                </a:solidFill>
                <a:latin typeface="Arimo" pitchFamily="34" charset="0"/>
                <a:ea typeface="Arimo" pitchFamily="34" charset="-122"/>
                <a:cs typeface="Arimo" pitchFamily="34" charset="-120"/>
              </a:rPr>
              <a:t>It is important to note that clients sign the retirement plan (or any other financial contract) </a:t>
            </a:r>
            <a:r>
              <a:rPr lang="en-US" sz="1600" b="1" dirty="0">
                <a:solidFill>
                  <a:srgbClr val="272525"/>
                </a:solidFill>
                <a:latin typeface="Arimo" pitchFamily="34" charset="0"/>
                <a:ea typeface="Arimo" pitchFamily="34" charset="-122"/>
                <a:cs typeface="Arimo" pitchFamily="34" charset="-120"/>
              </a:rPr>
              <a:t>directly with the financial institution that guarantees it-without any intermediaries</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43652" y="623054"/>
            <a:ext cx="4827746" cy="603409"/>
          </a:xfrm>
          <a:prstGeom prst="rect">
            <a:avLst/>
          </a:prstGeom>
          <a:noFill/>
          <a:ln/>
        </p:spPr>
        <p:txBody>
          <a:bodyPr wrap="none" lIns="0" tIns="0" rIns="0" bIns="0" rtlCol="0" anchor="t"/>
          <a:lstStyle/>
          <a:p>
            <a:pPr marL="0" indent="0" algn="l">
              <a:lnSpc>
                <a:spcPts val="4750"/>
              </a:lnSpc>
              <a:buNone/>
            </a:pPr>
            <a:r>
              <a:rPr lang="en-US" sz="4400" b="1" dirty="0" smtClean="0">
                <a:solidFill>
                  <a:srgbClr val="000000"/>
                </a:solidFill>
                <a:latin typeface="Arial" panose="020B0604020202020204" pitchFamily="34" charset="0"/>
                <a:ea typeface="Arimo Bold"/>
                <a:cs typeface="Arial" panose="020B0604020202020204" pitchFamily="34" charset="0"/>
              </a:rPr>
              <a:t>Smart Investment</a:t>
            </a:r>
            <a:endParaRPr lang="en-US" sz="4400" dirty="0">
              <a:latin typeface="Arial" panose="020B0604020202020204" pitchFamily="34" charset="0"/>
              <a:ea typeface="Arimo Bold"/>
              <a:cs typeface="Arial" panose="020B0604020202020204" pitchFamily="34" charset="0"/>
            </a:endParaRPr>
          </a:p>
        </p:txBody>
      </p:sp>
      <p:sp>
        <p:nvSpPr>
          <p:cNvPr id="3" name="Shape 1"/>
          <p:cNvSpPr/>
          <p:nvPr/>
        </p:nvSpPr>
        <p:spPr>
          <a:xfrm>
            <a:off x="643652" y="1594247"/>
            <a:ext cx="4325183" cy="1265515"/>
          </a:xfrm>
          <a:prstGeom prst="roundRect">
            <a:avLst>
              <a:gd name="adj" fmla="val 6104"/>
            </a:avLst>
          </a:prstGeom>
          <a:solidFill>
            <a:srgbClr val="78B832"/>
          </a:solidFill>
          <a:ln w="7620">
            <a:solidFill>
              <a:srgbClr val="78B832"/>
            </a:solidFill>
            <a:prstDash val="solid"/>
          </a:ln>
        </p:spPr>
      </p:sp>
      <p:sp>
        <p:nvSpPr>
          <p:cNvPr id="4" name="Text 2"/>
          <p:cNvSpPr/>
          <p:nvPr/>
        </p:nvSpPr>
        <p:spPr>
          <a:xfrm>
            <a:off x="835104" y="1785699"/>
            <a:ext cx="2413873" cy="301585"/>
          </a:xfrm>
          <a:prstGeom prst="rect">
            <a:avLst/>
          </a:prstGeom>
          <a:noFill/>
          <a:ln/>
        </p:spPr>
        <p:txBody>
          <a:bodyPr wrap="none" lIns="0" tIns="0" rIns="0" bIns="0" rtlCol="0" anchor="t"/>
          <a:lstStyle/>
          <a:p>
            <a:pPr marL="0" indent="0" algn="l">
              <a:lnSpc>
                <a:spcPts val="2350"/>
              </a:lnSpc>
              <a:buNone/>
            </a:pPr>
            <a:r>
              <a:rPr lang="en-US" sz="2000" b="1" dirty="0">
                <a:solidFill>
                  <a:srgbClr val="FFFFFF"/>
                </a:solidFill>
                <a:latin typeface="Arimo Bold" pitchFamily="34" charset="0"/>
                <a:ea typeface="Arimo Bold" pitchFamily="34" charset="-122"/>
                <a:cs typeface="Arimo Bold" pitchFamily="34" charset="-120"/>
              </a:rPr>
              <a:t>Most people …</a:t>
            </a:r>
            <a:endParaRPr lang="en-US" sz="2000" dirty="0"/>
          </a:p>
        </p:txBody>
      </p:sp>
      <p:sp>
        <p:nvSpPr>
          <p:cNvPr id="5" name="Text 3"/>
          <p:cNvSpPr/>
          <p:nvPr/>
        </p:nvSpPr>
        <p:spPr>
          <a:xfrm>
            <a:off x="835104" y="2197537"/>
            <a:ext cx="3942278" cy="470773"/>
          </a:xfrm>
          <a:prstGeom prst="rect">
            <a:avLst/>
          </a:prstGeom>
          <a:noFill/>
          <a:ln/>
        </p:spPr>
        <p:txBody>
          <a:bodyPr wrap="square" lIns="0" tIns="0" rIns="0" bIns="0" rtlCol="0" anchor="t"/>
          <a:lstStyle/>
          <a:p>
            <a:pPr marL="0" indent="0" algn="l">
              <a:lnSpc>
                <a:spcPts val="1850"/>
              </a:lnSpc>
              <a:buNone/>
            </a:pPr>
            <a:r>
              <a:rPr lang="en-US" sz="1150" dirty="0">
                <a:solidFill>
                  <a:srgbClr val="FFFFFF"/>
                </a:solidFill>
                <a:latin typeface="Arimo" pitchFamily="34" charset="0"/>
                <a:ea typeface="Arimo" pitchFamily="34" charset="-122"/>
                <a:cs typeface="Arimo" pitchFamily="34" charset="-120"/>
              </a:rPr>
              <a:t>Seek security, but their money doesn’t grow - they leave it in the bank, invest in fixed-term deposits, or Treasury bonds</a:t>
            </a:r>
            <a:endParaRPr lang="en-US" sz="1150" dirty="0"/>
          </a:p>
        </p:txBody>
      </p:sp>
      <p:sp>
        <p:nvSpPr>
          <p:cNvPr id="6" name="Shape 4"/>
          <p:cNvSpPr/>
          <p:nvPr/>
        </p:nvSpPr>
        <p:spPr>
          <a:xfrm>
            <a:off x="5152668" y="1594247"/>
            <a:ext cx="4325183" cy="1265515"/>
          </a:xfrm>
          <a:prstGeom prst="roundRect">
            <a:avLst>
              <a:gd name="adj" fmla="val 6104"/>
            </a:avLst>
          </a:prstGeom>
          <a:solidFill>
            <a:srgbClr val="FF5050"/>
          </a:solidFill>
          <a:ln w="7620">
            <a:solidFill>
              <a:srgbClr val="FF5050"/>
            </a:solidFill>
            <a:prstDash val="solid"/>
          </a:ln>
        </p:spPr>
      </p:sp>
      <p:sp>
        <p:nvSpPr>
          <p:cNvPr id="7" name="Text 5"/>
          <p:cNvSpPr/>
          <p:nvPr/>
        </p:nvSpPr>
        <p:spPr>
          <a:xfrm>
            <a:off x="5344120" y="1785699"/>
            <a:ext cx="2413873" cy="301585"/>
          </a:xfrm>
          <a:prstGeom prst="rect">
            <a:avLst/>
          </a:prstGeom>
          <a:noFill/>
          <a:ln/>
        </p:spPr>
        <p:txBody>
          <a:bodyPr wrap="none" lIns="0" tIns="0" rIns="0" bIns="0" rtlCol="0" anchor="t"/>
          <a:lstStyle/>
          <a:p>
            <a:pPr marL="0" indent="0" algn="l">
              <a:lnSpc>
                <a:spcPts val="2350"/>
              </a:lnSpc>
              <a:buNone/>
            </a:pPr>
            <a:r>
              <a:rPr lang="en-US" sz="2000" b="1" dirty="0">
                <a:solidFill>
                  <a:srgbClr val="FFFFFF"/>
                </a:solidFill>
                <a:latin typeface="Arimo Bold" pitchFamily="34" charset="0"/>
                <a:ea typeface="Arimo Bold" pitchFamily="34" charset="-122"/>
                <a:cs typeface="Arimo Bold" pitchFamily="34" charset="-120"/>
              </a:rPr>
              <a:t>Some people …</a:t>
            </a:r>
            <a:endParaRPr lang="en-US" sz="2000" dirty="0"/>
          </a:p>
        </p:txBody>
      </p:sp>
      <p:sp>
        <p:nvSpPr>
          <p:cNvPr id="8" name="Text 6"/>
          <p:cNvSpPr/>
          <p:nvPr/>
        </p:nvSpPr>
        <p:spPr>
          <a:xfrm>
            <a:off x="5344120" y="2197537"/>
            <a:ext cx="3942278" cy="470773"/>
          </a:xfrm>
          <a:prstGeom prst="rect">
            <a:avLst/>
          </a:prstGeom>
          <a:noFill/>
          <a:ln/>
        </p:spPr>
        <p:txBody>
          <a:bodyPr wrap="square" lIns="0" tIns="0" rIns="0" bIns="0" rtlCol="0" anchor="t"/>
          <a:lstStyle/>
          <a:p>
            <a:pPr marL="0" indent="0" algn="l">
              <a:lnSpc>
                <a:spcPts val="1850"/>
              </a:lnSpc>
              <a:buNone/>
            </a:pPr>
            <a:r>
              <a:rPr lang="en-US" sz="1150" dirty="0">
                <a:solidFill>
                  <a:srgbClr val="FFFFFF"/>
                </a:solidFill>
                <a:latin typeface="Arimo" pitchFamily="34" charset="0"/>
                <a:ea typeface="Arimo" pitchFamily="34" charset="-122"/>
                <a:cs typeface="Arimo" pitchFamily="34" charset="-120"/>
              </a:rPr>
              <a:t>Seek high returns by investing in the stock market, facing high risk and uncertainty</a:t>
            </a:r>
            <a:endParaRPr lang="en-US" sz="1150" dirty="0"/>
          </a:p>
        </p:txBody>
      </p:sp>
      <p:sp>
        <p:nvSpPr>
          <p:cNvPr id="9" name="Shape 7"/>
          <p:cNvSpPr/>
          <p:nvPr/>
        </p:nvSpPr>
        <p:spPr>
          <a:xfrm>
            <a:off x="9661684" y="1594247"/>
            <a:ext cx="4325183" cy="1265515"/>
          </a:xfrm>
          <a:prstGeom prst="roundRect">
            <a:avLst>
              <a:gd name="adj" fmla="val 6104"/>
            </a:avLst>
          </a:prstGeom>
          <a:solidFill>
            <a:srgbClr val="0070C0"/>
          </a:solidFill>
          <a:ln w="7620">
            <a:solidFill>
              <a:srgbClr val="0070C0"/>
            </a:solidFill>
            <a:prstDash val="solid"/>
          </a:ln>
        </p:spPr>
      </p:sp>
      <p:sp>
        <p:nvSpPr>
          <p:cNvPr id="10" name="Text 8"/>
          <p:cNvSpPr/>
          <p:nvPr/>
        </p:nvSpPr>
        <p:spPr>
          <a:xfrm>
            <a:off x="9853136" y="1785699"/>
            <a:ext cx="2413873" cy="301585"/>
          </a:xfrm>
          <a:prstGeom prst="rect">
            <a:avLst/>
          </a:prstGeom>
          <a:noFill/>
          <a:ln/>
        </p:spPr>
        <p:txBody>
          <a:bodyPr wrap="none" lIns="0" tIns="0" rIns="0" bIns="0" rtlCol="0" anchor="t"/>
          <a:lstStyle/>
          <a:p>
            <a:pPr marL="0" indent="0" algn="l">
              <a:lnSpc>
                <a:spcPts val="2350"/>
              </a:lnSpc>
              <a:buNone/>
            </a:pPr>
            <a:r>
              <a:rPr lang="en-US" sz="2000" b="1" dirty="0">
                <a:solidFill>
                  <a:schemeClr val="bg1"/>
                </a:solidFill>
                <a:latin typeface="Arimo Bold" pitchFamily="34" charset="0"/>
                <a:ea typeface="Arimo Bold" pitchFamily="34" charset="-122"/>
                <a:cs typeface="Arimo Bold" pitchFamily="34" charset="-120"/>
              </a:rPr>
              <a:t>Those who know …</a:t>
            </a:r>
            <a:endParaRPr lang="en-US" sz="2000" dirty="0">
              <a:solidFill>
                <a:schemeClr val="bg1"/>
              </a:solidFill>
            </a:endParaRPr>
          </a:p>
        </p:txBody>
      </p:sp>
      <p:sp>
        <p:nvSpPr>
          <p:cNvPr id="11" name="Text 9"/>
          <p:cNvSpPr/>
          <p:nvPr/>
        </p:nvSpPr>
        <p:spPr>
          <a:xfrm>
            <a:off x="9853136" y="2197537"/>
            <a:ext cx="3942278" cy="470773"/>
          </a:xfrm>
          <a:prstGeom prst="rect">
            <a:avLst/>
          </a:prstGeom>
          <a:noFill/>
          <a:ln/>
        </p:spPr>
        <p:txBody>
          <a:bodyPr wrap="square" lIns="0" tIns="0" rIns="0" bIns="0" rtlCol="0" anchor="t"/>
          <a:lstStyle/>
          <a:p>
            <a:pPr marL="0" indent="0" algn="l">
              <a:lnSpc>
                <a:spcPts val="1850"/>
              </a:lnSpc>
              <a:buNone/>
            </a:pPr>
            <a:r>
              <a:rPr lang="en-US" sz="1150" dirty="0">
                <a:solidFill>
                  <a:schemeClr val="bg1"/>
                </a:solidFill>
                <a:latin typeface="Arimo" pitchFamily="34" charset="0"/>
                <a:ea typeface="Arimo" pitchFamily="34" charset="-122"/>
                <a:cs typeface="Arimo" pitchFamily="34" charset="-120"/>
              </a:rPr>
              <a:t>Invest in indexed contracts that balance return with security and offer tax advantages</a:t>
            </a:r>
            <a:endParaRPr lang="en-US" sz="1150" dirty="0">
              <a:solidFill>
                <a:schemeClr val="bg1"/>
              </a:solidFill>
            </a:endParaRPr>
          </a:p>
        </p:txBody>
      </p:sp>
      <p:pic>
        <p:nvPicPr>
          <p:cNvPr id="12" name="Image 0" descr="preencoded.png"/>
          <p:cNvPicPr>
            <a:picLocks noChangeAspect="1"/>
          </p:cNvPicPr>
          <p:nvPr/>
        </p:nvPicPr>
        <p:blipFill>
          <a:blip r:embed="rId3"/>
          <a:stretch>
            <a:fillRect/>
          </a:stretch>
        </p:blipFill>
        <p:spPr>
          <a:xfrm>
            <a:off x="2048113" y="3066574"/>
            <a:ext cx="10534174" cy="453985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01541"/>
          </a:xfrm>
          <a:prstGeom prst="rect">
            <a:avLst/>
          </a:prstGeom>
        </p:spPr>
      </p:pic>
      <p:sp>
        <p:nvSpPr>
          <p:cNvPr id="3" name="Text 0"/>
          <p:cNvSpPr/>
          <p:nvPr/>
        </p:nvSpPr>
        <p:spPr>
          <a:xfrm>
            <a:off x="784384" y="3417808"/>
            <a:ext cx="5883354" cy="735330"/>
          </a:xfrm>
          <a:prstGeom prst="rect">
            <a:avLst/>
          </a:prstGeom>
          <a:noFill/>
          <a:ln/>
        </p:spPr>
        <p:txBody>
          <a:bodyPr wrap="none" lIns="0" tIns="0" rIns="0" bIns="0" rtlCol="0" anchor="t"/>
          <a:lstStyle/>
          <a:p>
            <a:pPr marL="0" indent="0" algn="l">
              <a:lnSpc>
                <a:spcPts val="5750"/>
              </a:lnSpc>
              <a:buNone/>
            </a:pPr>
            <a:r>
              <a:rPr lang="en-US" sz="4400" b="1" dirty="0">
                <a:solidFill>
                  <a:srgbClr val="000000"/>
                </a:solidFill>
                <a:latin typeface="Arial" panose="020B0604020202020204" pitchFamily="34" charset="0"/>
                <a:ea typeface="Arimo Bold"/>
                <a:cs typeface="Arial" panose="020B0604020202020204" pitchFamily="34" charset="0"/>
              </a:rPr>
              <a:t>Main Benefits</a:t>
            </a:r>
            <a:endParaRPr lang="en-US" sz="4400" dirty="0">
              <a:latin typeface="Arial" panose="020B0604020202020204" pitchFamily="34" charset="0"/>
              <a:ea typeface="Arimo Bold"/>
              <a:cs typeface="Arial" panose="020B0604020202020204" pitchFamily="34" charset="0"/>
            </a:endParaRPr>
          </a:p>
        </p:txBody>
      </p:sp>
      <p:sp>
        <p:nvSpPr>
          <p:cNvPr id="4" name="Shape 1"/>
          <p:cNvSpPr/>
          <p:nvPr/>
        </p:nvSpPr>
        <p:spPr>
          <a:xfrm>
            <a:off x="784384" y="4489252"/>
            <a:ext cx="4204454" cy="3125629"/>
          </a:xfrm>
          <a:prstGeom prst="roundRect">
            <a:avLst>
              <a:gd name="adj" fmla="val 3012"/>
            </a:avLst>
          </a:prstGeom>
          <a:solidFill>
            <a:srgbClr val="CCEEFF"/>
          </a:solidFill>
          <a:ln w="7620">
            <a:solidFill>
              <a:srgbClr val="B2D4E5"/>
            </a:solidFill>
            <a:prstDash val="solid"/>
          </a:ln>
        </p:spPr>
      </p:sp>
      <p:sp>
        <p:nvSpPr>
          <p:cNvPr id="5" name="Text 2"/>
          <p:cNvSpPr/>
          <p:nvPr/>
        </p:nvSpPr>
        <p:spPr>
          <a:xfrm>
            <a:off x="1016079" y="4720947"/>
            <a:ext cx="3741063" cy="735330"/>
          </a:xfrm>
          <a:prstGeom prst="rect">
            <a:avLst/>
          </a:prstGeom>
          <a:noFill/>
          <a:ln/>
        </p:spPr>
        <p:txBody>
          <a:bodyPr wrap="square" lIns="0" tIns="0" rIns="0" bIns="0" rtlCol="0" anchor="t"/>
          <a:lstStyle/>
          <a:p>
            <a:pPr marL="0" indent="0" algn="l">
              <a:lnSpc>
                <a:spcPts val="2850"/>
              </a:lnSpc>
              <a:buNone/>
            </a:pPr>
            <a:r>
              <a:rPr lang="en-US" sz="2200" b="1" dirty="0">
                <a:solidFill>
                  <a:srgbClr val="272525"/>
                </a:solidFill>
                <a:latin typeface="Arial" panose="020B0604020202020204" pitchFamily="34" charset="0"/>
                <a:ea typeface="Arimo Bold"/>
                <a:cs typeface="Arial" panose="020B0604020202020204" pitchFamily="34" charset="0"/>
              </a:rPr>
              <a:t>Guaranteed Lifetime Income</a:t>
            </a:r>
            <a:endParaRPr lang="en-US" sz="2200" dirty="0">
              <a:latin typeface="Arial" panose="020B0604020202020204" pitchFamily="34" charset="0"/>
              <a:ea typeface="Arimo Bold"/>
              <a:cs typeface="Arial" panose="020B0604020202020204" pitchFamily="34" charset="0"/>
            </a:endParaRPr>
          </a:p>
        </p:txBody>
      </p:sp>
      <p:sp>
        <p:nvSpPr>
          <p:cNvPr id="6" name="Text 3"/>
          <p:cNvSpPr/>
          <p:nvPr/>
        </p:nvSpPr>
        <p:spPr>
          <a:xfrm>
            <a:off x="1016079" y="5590699"/>
            <a:ext cx="3741063" cy="1433989"/>
          </a:xfrm>
          <a:prstGeom prst="rect">
            <a:avLst/>
          </a:prstGeom>
          <a:noFill/>
          <a:ln/>
        </p:spPr>
        <p:txBody>
          <a:bodyPr wrap="square" lIns="0" tIns="0" rIns="0" bIns="0" rtlCol="0" anchor="t"/>
          <a:lstStyle/>
          <a:p>
            <a:pPr marL="0" indent="0" algn="l">
              <a:lnSpc>
                <a:spcPts val="2800"/>
              </a:lnSpc>
              <a:buNone/>
            </a:pPr>
            <a:r>
              <a:rPr lang="en-US" dirty="0">
                <a:solidFill>
                  <a:srgbClr val="272525"/>
                </a:solidFill>
                <a:latin typeface="Arimo" pitchFamily="34" charset="0"/>
                <a:ea typeface="Arimo" pitchFamily="34" charset="-122"/>
                <a:cs typeface="Arimo" pitchFamily="34" charset="-120"/>
              </a:rPr>
              <a:t>You will receive a lifetime income, debt-free, guaranteed by law thanks to reinsurance and state guarantee funds</a:t>
            </a:r>
            <a:endParaRPr lang="en-US" dirty="0"/>
          </a:p>
        </p:txBody>
      </p:sp>
      <p:sp>
        <p:nvSpPr>
          <p:cNvPr id="7" name="Shape 4"/>
          <p:cNvSpPr/>
          <p:nvPr/>
        </p:nvSpPr>
        <p:spPr>
          <a:xfrm>
            <a:off x="5212913" y="4489252"/>
            <a:ext cx="4204454" cy="3125629"/>
          </a:xfrm>
          <a:prstGeom prst="roundRect">
            <a:avLst>
              <a:gd name="adj" fmla="val 3012"/>
            </a:avLst>
          </a:prstGeom>
          <a:solidFill>
            <a:srgbClr val="CCEEFF"/>
          </a:solidFill>
          <a:ln w="7620">
            <a:solidFill>
              <a:srgbClr val="B2D4E5"/>
            </a:solidFill>
            <a:prstDash val="solid"/>
          </a:ln>
        </p:spPr>
      </p:sp>
      <p:sp>
        <p:nvSpPr>
          <p:cNvPr id="8" name="Text 5"/>
          <p:cNvSpPr/>
          <p:nvPr/>
        </p:nvSpPr>
        <p:spPr>
          <a:xfrm>
            <a:off x="5444609" y="4720947"/>
            <a:ext cx="3741063" cy="735330"/>
          </a:xfrm>
          <a:prstGeom prst="rect">
            <a:avLst/>
          </a:prstGeom>
          <a:noFill/>
          <a:ln/>
        </p:spPr>
        <p:txBody>
          <a:bodyPr wrap="square" lIns="0" tIns="0" rIns="0" bIns="0" rtlCol="0" anchor="t"/>
          <a:lstStyle/>
          <a:p>
            <a:pPr marL="0" indent="0" algn="l">
              <a:lnSpc>
                <a:spcPts val="2850"/>
              </a:lnSpc>
              <a:buNone/>
            </a:pPr>
            <a:r>
              <a:rPr lang="en-US" sz="2200" b="1" dirty="0">
                <a:solidFill>
                  <a:srgbClr val="272525"/>
                </a:solidFill>
                <a:latin typeface="Arial" panose="020B0604020202020204" pitchFamily="34" charset="0"/>
                <a:ea typeface="Arimo Bold"/>
                <a:cs typeface="Arial" panose="020B0604020202020204" pitchFamily="34" charset="0"/>
              </a:rPr>
              <a:t>Flexible Access to Your Money</a:t>
            </a:r>
            <a:endParaRPr lang="en-US" sz="2200" dirty="0">
              <a:latin typeface="Arial" panose="020B0604020202020204" pitchFamily="34" charset="0"/>
              <a:ea typeface="Arimo Bold"/>
              <a:cs typeface="Arial" panose="020B0604020202020204" pitchFamily="34" charset="0"/>
            </a:endParaRPr>
          </a:p>
        </p:txBody>
      </p:sp>
      <p:sp>
        <p:nvSpPr>
          <p:cNvPr id="9" name="Text 6"/>
          <p:cNvSpPr/>
          <p:nvPr/>
        </p:nvSpPr>
        <p:spPr>
          <a:xfrm>
            <a:off x="5444609" y="5590699"/>
            <a:ext cx="3741063" cy="1792486"/>
          </a:xfrm>
          <a:prstGeom prst="rect">
            <a:avLst/>
          </a:prstGeom>
          <a:noFill/>
          <a:ln/>
        </p:spPr>
        <p:txBody>
          <a:bodyPr wrap="square" lIns="0" tIns="0" rIns="0" bIns="0" rtlCol="0" anchor="t"/>
          <a:lstStyle/>
          <a:p>
            <a:pPr marL="0" indent="0" algn="l">
              <a:lnSpc>
                <a:spcPts val="2800"/>
              </a:lnSpc>
              <a:buNone/>
            </a:pPr>
            <a:r>
              <a:rPr lang="en-US" dirty="0">
                <a:solidFill>
                  <a:srgbClr val="272525"/>
                </a:solidFill>
                <a:latin typeface="Arimo" pitchFamily="34" charset="0"/>
                <a:ea typeface="Arimo" pitchFamily="34" charset="-122"/>
                <a:cs typeface="Arimo" pitchFamily="34" charset="-120"/>
              </a:rPr>
              <a:t>Unlike other retirement plans, your access to money is free and permanent. You can withdraw it whenever you want, at any age, with no penalties and tax-free</a:t>
            </a:r>
            <a:endParaRPr lang="en-US" dirty="0"/>
          </a:p>
        </p:txBody>
      </p:sp>
      <p:sp>
        <p:nvSpPr>
          <p:cNvPr id="10" name="Shape 7"/>
          <p:cNvSpPr/>
          <p:nvPr/>
        </p:nvSpPr>
        <p:spPr>
          <a:xfrm>
            <a:off x="9641443" y="4489252"/>
            <a:ext cx="4204454" cy="3125629"/>
          </a:xfrm>
          <a:prstGeom prst="roundRect">
            <a:avLst>
              <a:gd name="adj" fmla="val 3012"/>
            </a:avLst>
          </a:prstGeom>
          <a:solidFill>
            <a:srgbClr val="CCEEFF"/>
          </a:solidFill>
          <a:ln w="7620">
            <a:solidFill>
              <a:srgbClr val="B2D4E5"/>
            </a:solidFill>
            <a:prstDash val="solid"/>
          </a:ln>
        </p:spPr>
      </p:sp>
      <p:sp>
        <p:nvSpPr>
          <p:cNvPr id="11" name="Text 8"/>
          <p:cNvSpPr/>
          <p:nvPr/>
        </p:nvSpPr>
        <p:spPr>
          <a:xfrm>
            <a:off x="9873139" y="4720947"/>
            <a:ext cx="2941677" cy="367665"/>
          </a:xfrm>
          <a:prstGeom prst="rect">
            <a:avLst/>
          </a:prstGeom>
          <a:noFill/>
          <a:ln/>
        </p:spPr>
        <p:txBody>
          <a:bodyPr wrap="none" lIns="0" tIns="0" rIns="0" bIns="0" rtlCol="0" anchor="t"/>
          <a:lstStyle/>
          <a:p>
            <a:pPr marL="0" indent="0" algn="l">
              <a:lnSpc>
                <a:spcPts val="2850"/>
              </a:lnSpc>
              <a:buNone/>
            </a:pPr>
            <a:r>
              <a:rPr lang="en-US" sz="2200" b="1" dirty="0">
                <a:solidFill>
                  <a:srgbClr val="272525"/>
                </a:solidFill>
                <a:latin typeface="Arimo Bold" pitchFamily="34" charset="0"/>
                <a:ea typeface="Arimo Bold" pitchFamily="34" charset="-122"/>
                <a:cs typeface="Arimo Bold" pitchFamily="34" charset="-120"/>
              </a:rPr>
              <a:t>Family Protection</a:t>
            </a:r>
            <a:endParaRPr lang="en-US" sz="2200" dirty="0"/>
          </a:p>
        </p:txBody>
      </p:sp>
      <p:sp>
        <p:nvSpPr>
          <p:cNvPr id="12" name="Text 9"/>
          <p:cNvSpPr/>
          <p:nvPr/>
        </p:nvSpPr>
        <p:spPr>
          <a:xfrm>
            <a:off x="9873139" y="5223034"/>
            <a:ext cx="3741063" cy="1792486"/>
          </a:xfrm>
          <a:prstGeom prst="rect">
            <a:avLst/>
          </a:prstGeom>
          <a:noFill/>
          <a:ln/>
        </p:spPr>
        <p:txBody>
          <a:bodyPr wrap="square" lIns="0" tIns="0" rIns="0" bIns="0" rtlCol="0" anchor="t"/>
          <a:lstStyle/>
          <a:p>
            <a:pPr marL="0" indent="0" algn="l">
              <a:lnSpc>
                <a:spcPts val="2800"/>
              </a:lnSpc>
              <a:buNone/>
            </a:pPr>
            <a:r>
              <a:rPr lang="en-US" dirty="0">
                <a:solidFill>
                  <a:srgbClr val="272525"/>
                </a:solidFill>
                <a:latin typeface="Arimo" pitchFamily="34" charset="0"/>
                <a:ea typeface="Arimo" pitchFamily="34" charset="-122"/>
                <a:cs typeface="Arimo" pitchFamily="34" charset="-120"/>
              </a:rPr>
              <a:t>Secure your financial future and protect your family against unforeseen circumstances by building solid wealth to enjoy during life and leave as a financial legacy</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233368"/>
            <a:ext cx="6264831" cy="744260"/>
          </a:xfrm>
          <a:prstGeom prst="rect">
            <a:avLst/>
          </a:prstGeom>
          <a:noFill/>
          <a:ln/>
        </p:spPr>
        <p:txBody>
          <a:bodyPr wrap="none" lIns="0" tIns="0" rIns="0" bIns="0" rtlCol="0" anchor="t"/>
          <a:lstStyle/>
          <a:p>
            <a:pPr marL="0" indent="0" algn="l">
              <a:lnSpc>
                <a:spcPts val="5850"/>
              </a:lnSpc>
              <a:buNone/>
            </a:pPr>
            <a:r>
              <a:rPr lang="en-US" sz="4400" b="1" dirty="0" smtClean="0">
                <a:solidFill>
                  <a:srgbClr val="000000"/>
                </a:solidFill>
                <a:latin typeface="Arial" panose="020B0604020202020204" pitchFamily="34" charset="0"/>
                <a:ea typeface="Arimo Bold"/>
                <a:cs typeface="Arial" panose="020B0604020202020204" pitchFamily="34" charset="0"/>
              </a:rPr>
              <a:t>Exclusive Advantages</a:t>
            </a:r>
            <a:endParaRPr lang="en-US" sz="4400" b="1" dirty="0">
              <a:latin typeface="Arial" panose="020B0604020202020204" pitchFamily="34" charset="0"/>
              <a:ea typeface="Arimo Bold"/>
              <a:cs typeface="Arial" panose="020B0604020202020204" pitchFamily="34" charset="0"/>
            </a:endParaRPr>
          </a:p>
        </p:txBody>
      </p:sp>
      <p:sp>
        <p:nvSpPr>
          <p:cNvPr id="3" name="Text 1"/>
          <p:cNvSpPr/>
          <p:nvPr/>
        </p:nvSpPr>
        <p:spPr>
          <a:xfrm>
            <a:off x="2055614" y="2598301"/>
            <a:ext cx="2977039" cy="372070"/>
          </a:xfrm>
          <a:prstGeom prst="rect">
            <a:avLst/>
          </a:prstGeom>
          <a:noFill/>
          <a:ln/>
        </p:spPr>
        <p:txBody>
          <a:bodyPr wrap="none" lIns="0" tIns="0" rIns="0" bIns="0" rtlCol="0" anchor="t"/>
          <a:lstStyle/>
          <a:p>
            <a:pPr marL="0" indent="0" algn="r">
              <a:lnSpc>
                <a:spcPts val="2900"/>
              </a:lnSpc>
              <a:buNone/>
            </a:pPr>
            <a:r>
              <a:rPr lang="en-US" sz="2200" b="1" dirty="0">
                <a:solidFill>
                  <a:srgbClr val="272525"/>
                </a:solidFill>
                <a:latin typeface="Arial" panose="020B0604020202020204" pitchFamily="34" charset="0"/>
                <a:ea typeface="Arimo Bold"/>
                <a:cs typeface="Arial" panose="020B0604020202020204" pitchFamily="34" charset="0"/>
              </a:rPr>
              <a:t>Home Protection</a:t>
            </a:r>
            <a:endParaRPr lang="en-US" sz="2200" dirty="0">
              <a:latin typeface="Arial" panose="020B0604020202020204" pitchFamily="34" charset="0"/>
              <a:ea typeface="Arimo Bold"/>
              <a:cs typeface="Arial" panose="020B0604020202020204" pitchFamily="34" charset="0"/>
            </a:endParaRPr>
          </a:p>
        </p:txBody>
      </p:sp>
      <p:sp>
        <p:nvSpPr>
          <p:cNvPr id="4" name="Text 2"/>
          <p:cNvSpPr/>
          <p:nvPr/>
        </p:nvSpPr>
        <p:spPr>
          <a:xfrm>
            <a:off x="793790" y="3106460"/>
            <a:ext cx="4238863" cy="1088708"/>
          </a:xfrm>
          <a:prstGeom prst="rect">
            <a:avLst/>
          </a:prstGeom>
          <a:noFill/>
          <a:ln/>
        </p:spPr>
        <p:txBody>
          <a:bodyPr wrap="square" lIns="0" tIns="0" rIns="0" bIns="0" rtlCol="0" anchor="t"/>
          <a:lstStyle/>
          <a:p>
            <a:pPr marL="0" indent="0" algn="r">
              <a:lnSpc>
                <a:spcPts val="2850"/>
              </a:lnSpc>
              <a:buNone/>
            </a:pPr>
            <a:r>
              <a:rPr lang="en-US" dirty="0">
                <a:solidFill>
                  <a:srgbClr val="272525"/>
                </a:solidFill>
                <a:latin typeface="Arimo" pitchFamily="34" charset="0"/>
                <a:ea typeface="Arimo" pitchFamily="34" charset="-122"/>
                <a:cs typeface="Arimo" pitchFamily="34" charset="-120"/>
              </a:rPr>
              <a:t>A supplement that protects your home, ensuring the mortgage is paid off in the event of any contingency</a:t>
            </a:r>
            <a:endParaRPr lang="en-US" dirty="0"/>
          </a:p>
        </p:txBody>
      </p:sp>
      <p:pic>
        <p:nvPicPr>
          <p:cNvPr id="5" name="Image 0" descr="preencoded.png"/>
          <p:cNvPicPr>
            <a:picLocks noChangeAspect="1"/>
          </p:cNvPicPr>
          <p:nvPr/>
        </p:nvPicPr>
        <p:blipFill>
          <a:blip r:embed="rId3"/>
          <a:stretch>
            <a:fillRect/>
          </a:stretch>
        </p:blipFill>
        <p:spPr>
          <a:xfrm>
            <a:off x="5032653" y="243125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324362" y="3683198"/>
            <a:ext cx="318968" cy="398621"/>
          </a:xfrm>
          <a:prstGeom prst="rect">
            <a:avLst/>
          </a:prstGeom>
        </p:spPr>
      </p:pic>
      <p:sp>
        <p:nvSpPr>
          <p:cNvPr id="7" name="Text 3"/>
          <p:cNvSpPr/>
          <p:nvPr/>
        </p:nvSpPr>
        <p:spPr>
          <a:xfrm>
            <a:off x="9597628" y="2598301"/>
            <a:ext cx="3174325" cy="372070"/>
          </a:xfrm>
          <a:prstGeom prst="rect">
            <a:avLst/>
          </a:prstGeom>
          <a:noFill/>
          <a:ln/>
        </p:spPr>
        <p:txBody>
          <a:bodyPr wrap="none" lIns="0" tIns="0" rIns="0" bIns="0" rtlCol="0" anchor="t"/>
          <a:lstStyle/>
          <a:p>
            <a:pPr marL="0" indent="0" algn="l">
              <a:lnSpc>
                <a:spcPts val="2900"/>
              </a:lnSpc>
              <a:buNone/>
            </a:pPr>
            <a:r>
              <a:rPr lang="en-US" sz="2200" b="1" dirty="0">
                <a:solidFill>
                  <a:srgbClr val="272525"/>
                </a:solidFill>
                <a:latin typeface="Arial" panose="020B0604020202020204" pitchFamily="34" charset="0"/>
                <a:ea typeface="Arimo Bold"/>
                <a:cs typeface="Arial" panose="020B0604020202020204" pitchFamily="34" charset="0"/>
              </a:rPr>
              <a:t>Guaranteed Education</a:t>
            </a:r>
            <a:endParaRPr lang="en-US" sz="2200" dirty="0">
              <a:latin typeface="Arial" panose="020B0604020202020204" pitchFamily="34" charset="0"/>
              <a:ea typeface="Arimo Bold"/>
              <a:cs typeface="Arial" panose="020B0604020202020204" pitchFamily="34" charset="0"/>
            </a:endParaRPr>
          </a:p>
        </p:txBody>
      </p:sp>
      <p:sp>
        <p:nvSpPr>
          <p:cNvPr id="8" name="Text 4"/>
          <p:cNvSpPr/>
          <p:nvPr/>
        </p:nvSpPr>
        <p:spPr>
          <a:xfrm>
            <a:off x="9597628" y="3106460"/>
            <a:ext cx="4238982" cy="1088708"/>
          </a:xfrm>
          <a:prstGeom prst="rect">
            <a:avLst/>
          </a:prstGeom>
          <a:noFill/>
          <a:ln/>
        </p:spPr>
        <p:txBody>
          <a:bodyPr wrap="square" lIns="0" tIns="0" rIns="0" bIns="0" rtlCol="0" anchor="t"/>
          <a:lstStyle/>
          <a:p>
            <a:pPr marL="0" indent="0" algn="l">
              <a:lnSpc>
                <a:spcPts val="2850"/>
              </a:lnSpc>
              <a:buNone/>
            </a:pPr>
            <a:r>
              <a:rPr lang="en-US" dirty="0">
                <a:solidFill>
                  <a:srgbClr val="272525"/>
                </a:solidFill>
                <a:latin typeface="Arimo" pitchFamily="34" charset="0"/>
                <a:ea typeface="Arimo" pitchFamily="34" charset="-122"/>
                <a:cs typeface="Arimo" pitchFamily="34" charset="-120"/>
              </a:rPr>
              <a:t>Supplement your savings to pay for your children's college while building your lifetime income</a:t>
            </a:r>
            <a:endParaRPr lang="en-US" dirty="0"/>
          </a:p>
        </p:txBody>
      </p:sp>
      <p:pic>
        <p:nvPicPr>
          <p:cNvPr id="9" name="Image 2" descr="preencoded.png"/>
          <p:cNvPicPr>
            <a:picLocks noChangeAspect="1"/>
          </p:cNvPicPr>
          <p:nvPr/>
        </p:nvPicPr>
        <p:blipFill>
          <a:blip r:embed="rId5"/>
          <a:stretch>
            <a:fillRect/>
          </a:stretch>
        </p:blipFill>
        <p:spPr>
          <a:xfrm>
            <a:off x="5032653" y="243125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7986713" y="3683198"/>
            <a:ext cx="318968" cy="398621"/>
          </a:xfrm>
          <a:prstGeom prst="rect">
            <a:avLst/>
          </a:prstGeom>
        </p:spPr>
      </p:pic>
      <p:sp>
        <p:nvSpPr>
          <p:cNvPr id="11" name="Text 5"/>
          <p:cNvSpPr/>
          <p:nvPr/>
        </p:nvSpPr>
        <p:spPr>
          <a:xfrm>
            <a:off x="9597628" y="4869418"/>
            <a:ext cx="2977039" cy="372070"/>
          </a:xfrm>
          <a:prstGeom prst="rect">
            <a:avLst/>
          </a:prstGeom>
          <a:noFill/>
          <a:ln/>
        </p:spPr>
        <p:txBody>
          <a:bodyPr wrap="none" lIns="0" tIns="0" rIns="0" bIns="0" rtlCol="0" anchor="t"/>
          <a:lstStyle/>
          <a:p>
            <a:pPr marL="0" indent="0" algn="l">
              <a:lnSpc>
                <a:spcPts val="2900"/>
              </a:lnSpc>
              <a:buNone/>
            </a:pPr>
            <a:r>
              <a:rPr lang="en-US" sz="2200" b="1" dirty="0" smtClean="0">
                <a:solidFill>
                  <a:srgbClr val="272525"/>
                </a:solidFill>
                <a:latin typeface="Arial" panose="020B0604020202020204" pitchFamily="34" charset="0"/>
                <a:ea typeface="Arimo Bold" pitchFamily="34" charset="-122"/>
                <a:cs typeface="Arial" panose="020B0604020202020204" pitchFamily="34" charset="0"/>
              </a:rPr>
              <a:t>Infinite Bank</a:t>
            </a:r>
            <a:endParaRPr lang="en-US" sz="2200" dirty="0">
              <a:latin typeface="Arial" panose="020B0604020202020204" pitchFamily="34" charset="0"/>
              <a:cs typeface="Arial" panose="020B0604020202020204" pitchFamily="34" charset="0"/>
            </a:endParaRPr>
          </a:p>
        </p:txBody>
      </p:sp>
      <p:sp>
        <p:nvSpPr>
          <p:cNvPr id="12" name="Text 6"/>
          <p:cNvSpPr/>
          <p:nvPr/>
        </p:nvSpPr>
        <p:spPr>
          <a:xfrm>
            <a:off x="9597628" y="5377577"/>
            <a:ext cx="4238982" cy="1451610"/>
          </a:xfrm>
          <a:prstGeom prst="rect">
            <a:avLst/>
          </a:prstGeom>
          <a:noFill/>
          <a:ln/>
        </p:spPr>
        <p:txBody>
          <a:bodyPr wrap="square" lIns="0" tIns="0" rIns="0" bIns="0" rtlCol="0" anchor="t"/>
          <a:lstStyle/>
          <a:p>
            <a:pPr marL="0" indent="0" algn="l">
              <a:lnSpc>
                <a:spcPts val="2850"/>
              </a:lnSpc>
              <a:buNone/>
            </a:pPr>
            <a:r>
              <a:rPr lang="en-US" dirty="0">
                <a:solidFill>
                  <a:srgbClr val="272525"/>
                </a:solidFill>
                <a:latin typeface="Arimo" pitchFamily="34" charset="0"/>
                <a:ea typeface="Arimo" pitchFamily="34" charset="-122"/>
                <a:cs typeface="Arimo" pitchFamily="34" charset="-120"/>
              </a:rPr>
              <a:t>Access to low-interest financing, without a credit bureau and with immediate approval, leveraged through your retirement plan</a:t>
            </a:r>
            <a:endParaRPr lang="en-US" dirty="0"/>
          </a:p>
        </p:txBody>
      </p:sp>
      <p:pic>
        <p:nvPicPr>
          <p:cNvPr id="13" name="Image 4" descr="preencoded.png"/>
          <p:cNvPicPr>
            <a:picLocks noChangeAspect="1"/>
          </p:cNvPicPr>
          <p:nvPr/>
        </p:nvPicPr>
        <p:blipFill>
          <a:blip r:embed="rId7"/>
          <a:stretch>
            <a:fillRect/>
          </a:stretch>
        </p:blipFill>
        <p:spPr>
          <a:xfrm>
            <a:off x="5032653" y="243125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7986713" y="5345549"/>
            <a:ext cx="318968" cy="398621"/>
          </a:xfrm>
          <a:prstGeom prst="rect">
            <a:avLst/>
          </a:prstGeom>
        </p:spPr>
      </p:pic>
      <p:sp>
        <p:nvSpPr>
          <p:cNvPr id="15" name="Text 7"/>
          <p:cNvSpPr/>
          <p:nvPr/>
        </p:nvSpPr>
        <p:spPr>
          <a:xfrm>
            <a:off x="2055614" y="5050869"/>
            <a:ext cx="2977039" cy="372070"/>
          </a:xfrm>
          <a:prstGeom prst="rect">
            <a:avLst/>
          </a:prstGeom>
          <a:noFill/>
          <a:ln/>
        </p:spPr>
        <p:txBody>
          <a:bodyPr wrap="none" lIns="0" tIns="0" rIns="0" bIns="0" rtlCol="0" anchor="t"/>
          <a:lstStyle/>
          <a:p>
            <a:pPr marL="0" indent="0" algn="r">
              <a:lnSpc>
                <a:spcPts val="2900"/>
              </a:lnSpc>
              <a:buNone/>
            </a:pPr>
            <a:r>
              <a:rPr lang="en-US" sz="2200" b="1" dirty="0">
                <a:solidFill>
                  <a:srgbClr val="272525"/>
                </a:solidFill>
                <a:latin typeface="Arial" panose="020B0604020202020204" pitchFamily="34" charset="0"/>
                <a:ea typeface="Arimo Bold" pitchFamily="34" charset="-122"/>
                <a:cs typeface="Arial" panose="020B0604020202020204" pitchFamily="34" charset="0"/>
              </a:rPr>
              <a:t>Legal Protection</a:t>
            </a:r>
            <a:endParaRPr lang="en-US" sz="2200" dirty="0">
              <a:latin typeface="Arial" panose="020B0604020202020204" pitchFamily="34" charset="0"/>
              <a:cs typeface="Arial" panose="020B0604020202020204" pitchFamily="34" charset="0"/>
            </a:endParaRPr>
          </a:p>
        </p:txBody>
      </p:sp>
      <p:sp>
        <p:nvSpPr>
          <p:cNvPr id="16" name="Text 8"/>
          <p:cNvSpPr/>
          <p:nvPr/>
        </p:nvSpPr>
        <p:spPr>
          <a:xfrm>
            <a:off x="793790" y="5559028"/>
            <a:ext cx="4238863" cy="1088708"/>
          </a:xfrm>
          <a:prstGeom prst="rect">
            <a:avLst/>
          </a:prstGeom>
          <a:noFill/>
          <a:ln/>
        </p:spPr>
        <p:txBody>
          <a:bodyPr wrap="square" lIns="0" tIns="0" rIns="0" bIns="0" rtlCol="0" anchor="t"/>
          <a:lstStyle/>
          <a:p>
            <a:pPr marL="0" indent="0" algn="r">
              <a:lnSpc>
                <a:spcPts val="2850"/>
              </a:lnSpc>
              <a:buNone/>
            </a:pPr>
            <a:r>
              <a:rPr lang="en-US" dirty="0">
                <a:solidFill>
                  <a:srgbClr val="272525"/>
                </a:solidFill>
                <a:latin typeface="Arimo" pitchFamily="34" charset="0"/>
                <a:ea typeface="Arimo" pitchFamily="34" charset="-122"/>
                <a:cs typeface="Arimo" pitchFamily="34" charset="-120"/>
              </a:rPr>
              <a:t>Your money is completely exempt from seizure and legal claims in case of lawsuits or legal conflicts</a:t>
            </a:r>
            <a:endParaRPr lang="en-US" dirty="0"/>
          </a:p>
        </p:txBody>
      </p:sp>
      <p:pic>
        <p:nvPicPr>
          <p:cNvPr id="17" name="Image 6" descr="preencoded.png"/>
          <p:cNvPicPr>
            <a:picLocks noChangeAspect="1"/>
          </p:cNvPicPr>
          <p:nvPr/>
        </p:nvPicPr>
        <p:blipFill>
          <a:blip r:embed="rId9"/>
          <a:stretch>
            <a:fillRect/>
          </a:stretch>
        </p:blipFill>
        <p:spPr>
          <a:xfrm>
            <a:off x="5032653" y="243125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6324362" y="5345549"/>
            <a:ext cx="318968" cy="39862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TotalTime>
  <Words>929</Words>
  <Application>Microsoft Office PowerPoint</Application>
  <PresentationFormat>Personalizado</PresentationFormat>
  <Paragraphs>98</Paragraphs>
  <Slides>12</Slides>
  <Notes>12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Arimo Bold</vt:lpstr>
      <vt:lpstr>Arimo</vt:lpstr>
      <vt:lpstr>Arial</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DELL</cp:lastModifiedBy>
  <cp:revision>13</cp:revision>
  <dcterms:created xsi:type="dcterms:W3CDTF">2025-04-13T08:55:22Z</dcterms:created>
  <dcterms:modified xsi:type="dcterms:W3CDTF">2025-04-13T20:17:22Z</dcterms:modified>
</cp:coreProperties>
</file>